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64"/>
  </p:notesMasterIdLst>
  <p:sldIdLst>
    <p:sldId id="256" r:id="rId2"/>
    <p:sldId id="261" r:id="rId3"/>
    <p:sldId id="336" r:id="rId4"/>
    <p:sldId id="337" r:id="rId5"/>
    <p:sldId id="338" r:id="rId6"/>
    <p:sldId id="339" r:id="rId7"/>
    <p:sldId id="340" r:id="rId8"/>
    <p:sldId id="341" r:id="rId9"/>
    <p:sldId id="342" r:id="rId10"/>
    <p:sldId id="343" r:id="rId11"/>
    <p:sldId id="344" r:id="rId12"/>
    <p:sldId id="345" r:id="rId13"/>
    <p:sldId id="359" r:id="rId14"/>
    <p:sldId id="360" r:id="rId15"/>
    <p:sldId id="361" r:id="rId16"/>
    <p:sldId id="362" r:id="rId17"/>
    <p:sldId id="298" r:id="rId18"/>
    <p:sldId id="297" r:id="rId19"/>
    <p:sldId id="302" r:id="rId20"/>
    <p:sldId id="303"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30" r:id="rId36"/>
    <p:sldId id="331" r:id="rId37"/>
    <p:sldId id="328" r:id="rId38"/>
    <p:sldId id="319" r:id="rId39"/>
    <p:sldId id="320" r:id="rId40"/>
    <p:sldId id="321" r:id="rId41"/>
    <p:sldId id="322" r:id="rId42"/>
    <p:sldId id="323" r:id="rId43"/>
    <p:sldId id="324" r:id="rId44"/>
    <p:sldId id="325" r:id="rId45"/>
    <p:sldId id="332" r:id="rId46"/>
    <p:sldId id="333" r:id="rId47"/>
    <p:sldId id="334" r:id="rId48"/>
    <p:sldId id="335" r:id="rId49"/>
    <p:sldId id="329"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278" r:id="rId63"/>
  </p:sldIdLst>
  <p:sldSz cx="9144000" cy="5143500" type="screen16x9"/>
  <p:notesSz cx="6858000" cy="9144000"/>
  <p:embeddedFontLst>
    <p:embeddedFont>
      <p:font typeface="Tinos" panose="020B0604020202020204" charset="0"/>
      <p:regular r:id="rId65"/>
      <p:bold r:id="rId66"/>
      <p:italic r:id="rId67"/>
      <p:boldItalic r:id="rId68"/>
    </p:embeddedFont>
    <p:embeddedFont>
      <p:font typeface="Playfair Display"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BEF3CAD-7F16-42E2-B687-A3CC1CE2F563}">
  <a:tblStyle styleId="{1BEF3CAD-7F16-42E2-B687-A3CC1CE2F5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0C205A-481F-443E-B4E6-552E3DE265C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9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000605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pic>
        <p:nvPicPr>
          <p:cNvPr id="10" name="Google Shape;10;p2" descr="organic-01.png"/>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1" name="Google Shape;11;p2"/>
          <p:cNvSpPr/>
          <p:nvPr/>
        </p:nvSpPr>
        <p:spPr>
          <a:xfrm>
            <a:off x="2022375" y="1022175"/>
            <a:ext cx="5099400" cy="3135900"/>
          </a:xfrm>
          <a:prstGeom prst="rect">
            <a:avLst/>
          </a:prstGeom>
          <a:solidFill>
            <a:schemeClr val="l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FFFF"/>
              </a:solidFill>
            </a:endParaRPr>
          </a:p>
        </p:txBody>
      </p:sp>
      <p:sp>
        <p:nvSpPr>
          <p:cNvPr id="12" name="Google Shape;12;p2"/>
          <p:cNvSpPr txBox="1">
            <a:spLocks noGrp="1"/>
          </p:cNvSpPr>
          <p:nvPr>
            <p:ph type="ctrTitle"/>
          </p:nvPr>
        </p:nvSpPr>
        <p:spPr>
          <a:xfrm>
            <a:off x="2510400" y="2092225"/>
            <a:ext cx="4123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3" name="Google Shape;13;p2"/>
          <p:cNvSpPr/>
          <p:nvPr/>
        </p:nvSpPr>
        <p:spPr>
          <a:xfrm>
            <a:off x="4162050" y="756837"/>
            <a:ext cx="819900" cy="819900"/>
          </a:xfrm>
          <a:prstGeom prst="rect">
            <a:avLst/>
          </a:prstGeom>
          <a:solidFill>
            <a:schemeClr val="dk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4"/>
        <p:cNvGrpSpPr/>
        <p:nvPr/>
      </p:nvGrpSpPr>
      <p:grpSpPr>
        <a:xfrm>
          <a:off x="0" y="0"/>
          <a:ext cx="0" cy="0"/>
          <a:chOff x="0" y="0"/>
          <a:chExt cx="0" cy="0"/>
        </a:xfrm>
      </p:grpSpPr>
      <p:pic>
        <p:nvPicPr>
          <p:cNvPr id="15" name="Google Shape;15;p3" descr="organic-02.png"/>
          <p:cNvPicPr preferRelativeResize="0"/>
          <p:nvPr/>
        </p:nvPicPr>
        <p:blipFill>
          <a:blip r:embed="rId2">
            <a:alphaModFix amt="24000"/>
          </a:blip>
          <a:stretch>
            <a:fillRect/>
          </a:stretch>
        </p:blipFill>
        <p:spPr>
          <a:xfrm>
            <a:off x="0" y="0"/>
            <a:ext cx="9144000" cy="5143500"/>
          </a:xfrm>
          <a:prstGeom prst="rect">
            <a:avLst/>
          </a:prstGeom>
          <a:noFill/>
          <a:ln>
            <a:noFill/>
          </a:ln>
        </p:spPr>
      </p:pic>
      <p:sp>
        <p:nvSpPr>
          <p:cNvPr id="16" name="Google Shape;16;p3"/>
          <p:cNvSpPr/>
          <p:nvPr/>
        </p:nvSpPr>
        <p:spPr>
          <a:xfrm>
            <a:off x="2022375" y="1022175"/>
            <a:ext cx="5099400" cy="3135900"/>
          </a:xfrm>
          <a:prstGeom prst="rect">
            <a:avLst/>
          </a:prstGeom>
          <a:solidFill>
            <a:schemeClr val="dk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a:off x="4162050" y="756837"/>
            <a:ext cx="819900" cy="8199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txBox="1">
            <a:spLocks noGrp="1"/>
          </p:cNvSpPr>
          <p:nvPr>
            <p:ph type="ctrTitle"/>
          </p:nvPr>
        </p:nvSpPr>
        <p:spPr>
          <a:xfrm>
            <a:off x="2361000" y="1735750"/>
            <a:ext cx="43350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2361075" y="2840050"/>
            <a:ext cx="43350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a:solidFill>
                  <a:schemeClr val="accent1"/>
                </a:solidFill>
              </a:defRPr>
            </a:lvl4pPr>
            <a:lvl5pPr lvl="4" algn="ctr" rtl="0">
              <a:spcBef>
                <a:spcPts val="0"/>
              </a:spcBef>
              <a:spcAft>
                <a:spcPts val="0"/>
              </a:spcAft>
              <a:buClr>
                <a:schemeClr val="accent1"/>
              </a:buClr>
              <a:buSzPts val="1800"/>
              <a:buNone/>
              <a:defRPr>
                <a:solidFill>
                  <a:schemeClr val="accent1"/>
                </a:solidFill>
              </a:defRPr>
            </a:lvl5pPr>
            <a:lvl6pPr lvl="5" algn="ctr" rtl="0">
              <a:spcBef>
                <a:spcPts val="0"/>
              </a:spcBef>
              <a:spcAft>
                <a:spcPts val="0"/>
              </a:spcAft>
              <a:buClr>
                <a:schemeClr val="accent1"/>
              </a:buClr>
              <a:buSzPts val="1800"/>
              <a:buNone/>
              <a:defRPr>
                <a:solidFill>
                  <a:schemeClr val="accent1"/>
                </a:solidFill>
              </a:defRPr>
            </a:lvl6pPr>
            <a:lvl7pPr lvl="6" algn="ctr" rtl="0">
              <a:spcBef>
                <a:spcPts val="0"/>
              </a:spcBef>
              <a:spcAft>
                <a:spcPts val="0"/>
              </a:spcAft>
              <a:buClr>
                <a:schemeClr val="accent1"/>
              </a:buClr>
              <a:buSzPts val="1800"/>
              <a:buNone/>
              <a:defRPr>
                <a:solidFill>
                  <a:schemeClr val="accent1"/>
                </a:solidFill>
              </a:defRPr>
            </a:lvl7pPr>
            <a:lvl8pPr lvl="7" algn="ctr" rtl="0">
              <a:spcBef>
                <a:spcPts val="0"/>
              </a:spcBef>
              <a:spcAft>
                <a:spcPts val="0"/>
              </a:spcAft>
              <a:buClr>
                <a:schemeClr val="accent1"/>
              </a:buClr>
              <a:buSzPts val="1800"/>
              <a:buNone/>
              <a:defRPr>
                <a:solidFill>
                  <a:schemeClr val="accent1"/>
                </a:solidFill>
              </a:defRPr>
            </a:lvl8pPr>
            <a:lvl9pPr lvl="8" algn="ctr" rtl="0">
              <a:spcBef>
                <a:spcPts val="0"/>
              </a:spcBef>
              <a:spcAft>
                <a:spcPts val="0"/>
              </a:spcAft>
              <a:buClr>
                <a:schemeClr val="accent1"/>
              </a:buClr>
              <a:buSzPts val="1800"/>
              <a:buNone/>
              <a:defRPr>
                <a:solidFill>
                  <a:schemeClr val="accent1"/>
                </a:solidFill>
              </a:defRPr>
            </a:lvl9pPr>
          </a:lstStyle>
          <a:p>
            <a:endParaRPr/>
          </a:p>
        </p:txBody>
      </p:sp>
      <p:sp>
        <p:nvSpPr>
          <p:cNvPr id="20" name="Google Shape;20;p3"/>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lgn="ctr">
              <a:buNone/>
              <a:defRPr>
                <a:solidFill>
                  <a:srgbClr val="4D4A56"/>
                </a:solidFill>
              </a:defRPr>
            </a:lvl1pPr>
            <a:lvl2pPr lvl="1" algn="ctr">
              <a:buNone/>
              <a:defRPr>
                <a:solidFill>
                  <a:srgbClr val="4D4A56"/>
                </a:solidFill>
              </a:defRPr>
            </a:lvl2pPr>
            <a:lvl3pPr lvl="2" algn="ctr">
              <a:buNone/>
              <a:defRPr>
                <a:solidFill>
                  <a:srgbClr val="4D4A56"/>
                </a:solidFill>
              </a:defRPr>
            </a:lvl3pPr>
            <a:lvl4pPr lvl="3" algn="ctr">
              <a:buNone/>
              <a:defRPr>
                <a:solidFill>
                  <a:srgbClr val="4D4A56"/>
                </a:solidFill>
              </a:defRPr>
            </a:lvl4pPr>
            <a:lvl5pPr lvl="4" algn="ctr">
              <a:buNone/>
              <a:defRPr>
                <a:solidFill>
                  <a:srgbClr val="4D4A56"/>
                </a:solidFill>
              </a:defRPr>
            </a:lvl5pPr>
            <a:lvl6pPr lvl="5" algn="ctr">
              <a:buNone/>
              <a:defRPr>
                <a:solidFill>
                  <a:srgbClr val="4D4A56"/>
                </a:solidFill>
              </a:defRPr>
            </a:lvl6pPr>
            <a:lvl7pPr lvl="6" algn="ctr">
              <a:buNone/>
              <a:defRPr>
                <a:solidFill>
                  <a:srgbClr val="4D4A56"/>
                </a:solidFill>
              </a:defRPr>
            </a:lvl7pPr>
            <a:lvl8pPr lvl="7" algn="ctr">
              <a:buNone/>
              <a:defRPr>
                <a:solidFill>
                  <a:srgbClr val="4D4A56"/>
                </a:solidFill>
              </a:defRPr>
            </a:lvl8pPr>
            <a:lvl9pPr lvl="8" algn="ctr">
              <a:buNone/>
              <a:defRPr>
                <a:solidFill>
                  <a:srgbClr val="4D4A56"/>
                </a:solidFill>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dk1"/>
        </a:solidFill>
        <a:effectLst/>
      </p:bgPr>
    </p:bg>
    <p:spTree>
      <p:nvGrpSpPr>
        <p:cNvPr id="1" name="Shape 28"/>
        <p:cNvGrpSpPr/>
        <p:nvPr/>
      </p:nvGrpSpPr>
      <p:grpSpPr>
        <a:xfrm>
          <a:off x="0" y="0"/>
          <a:ext cx="0" cy="0"/>
          <a:chOff x="0" y="0"/>
          <a:chExt cx="0" cy="0"/>
        </a:xfrm>
      </p:grpSpPr>
      <p:pic>
        <p:nvPicPr>
          <p:cNvPr id="29" name="Google Shape;29;p5" descr="organic-01.png"/>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30" name="Google Shape;30;p5"/>
          <p:cNvSpPr/>
          <p:nvPr/>
        </p:nvSpPr>
        <p:spPr>
          <a:xfrm>
            <a:off x="2066125" y="715358"/>
            <a:ext cx="6596700" cy="39108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5"/>
          <p:cNvSpPr/>
          <p:nvPr/>
        </p:nvSpPr>
        <p:spPr>
          <a:xfrm>
            <a:off x="404975" y="441142"/>
            <a:ext cx="1980300" cy="19803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5"/>
          <p:cNvSpPr txBox="1">
            <a:spLocks noGrp="1"/>
          </p:cNvSpPr>
          <p:nvPr>
            <p:ph type="title"/>
          </p:nvPr>
        </p:nvSpPr>
        <p:spPr>
          <a:xfrm>
            <a:off x="539023" y="536390"/>
            <a:ext cx="1613400" cy="8574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a:endParaRPr/>
          </a:p>
        </p:txBody>
      </p:sp>
      <p:sp>
        <p:nvSpPr>
          <p:cNvPr id="33" name="Google Shape;33;p5"/>
          <p:cNvSpPr txBox="1">
            <a:spLocks noGrp="1"/>
          </p:cNvSpPr>
          <p:nvPr>
            <p:ph type="body" idx="1"/>
          </p:nvPr>
        </p:nvSpPr>
        <p:spPr>
          <a:xfrm>
            <a:off x="2798250" y="958750"/>
            <a:ext cx="5503800" cy="3240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4" name="Google Shape;3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dk1"/>
        </a:solidFill>
        <a:effectLst/>
      </p:bgPr>
    </p:bg>
    <p:spTree>
      <p:nvGrpSpPr>
        <p:cNvPr id="1" name="Shape 41"/>
        <p:cNvGrpSpPr/>
        <p:nvPr/>
      </p:nvGrpSpPr>
      <p:grpSpPr>
        <a:xfrm>
          <a:off x="0" y="0"/>
          <a:ext cx="0" cy="0"/>
          <a:chOff x="0" y="0"/>
          <a:chExt cx="0" cy="0"/>
        </a:xfrm>
      </p:grpSpPr>
      <p:pic>
        <p:nvPicPr>
          <p:cNvPr id="42" name="Google Shape;42;p7" descr="organic-02.png"/>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43" name="Google Shape;43;p7"/>
          <p:cNvSpPr/>
          <p:nvPr/>
        </p:nvSpPr>
        <p:spPr>
          <a:xfrm>
            <a:off x="2066125" y="715358"/>
            <a:ext cx="6596700" cy="39108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7"/>
          <p:cNvSpPr/>
          <p:nvPr/>
        </p:nvSpPr>
        <p:spPr>
          <a:xfrm>
            <a:off x="404975" y="441142"/>
            <a:ext cx="1980300" cy="19803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7"/>
          <p:cNvSpPr txBox="1">
            <a:spLocks noGrp="1"/>
          </p:cNvSpPr>
          <p:nvPr>
            <p:ph type="title"/>
          </p:nvPr>
        </p:nvSpPr>
        <p:spPr>
          <a:xfrm>
            <a:off x="534610" y="541179"/>
            <a:ext cx="1613400" cy="8574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a:endParaRPr/>
          </a:p>
        </p:txBody>
      </p:sp>
      <p:sp>
        <p:nvSpPr>
          <p:cNvPr id="46" name="Google Shape;46;p7"/>
          <p:cNvSpPr txBox="1">
            <a:spLocks noGrp="1"/>
          </p:cNvSpPr>
          <p:nvPr>
            <p:ph type="body" idx="1"/>
          </p:nvPr>
        </p:nvSpPr>
        <p:spPr>
          <a:xfrm>
            <a:off x="2757725" y="1123950"/>
            <a:ext cx="2700600" cy="3096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7" name="Google Shape;47;p7"/>
          <p:cNvSpPr txBox="1">
            <a:spLocks noGrp="1"/>
          </p:cNvSpPr>
          <p:nvPr>
            <p:ph type="body" idx="2"/>
          </p:nvPr>
        </p:nvSpPr>
        <p:spPr>
          <a:xfrm>
            <a:off x="5620903" y="1123950"/>
            <a:ext cx="2700600" cy="3096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8" name="Google Shape;4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zigzag">
  <p:cSld name="BLANK_1_1">
    <p:bg>
      <p:bgPr>
        <a:solidFill>
          <a:schemeClr val="dk1"/>
        </a:solidFill>
        <a:effectLst/>
      </p:bgPr>
    </p:bg>
    <p:spTree>
      <p:nvGrpSpPr>
        <p:cNvPr id="1" name="Shape 80"/>
        <p:cNvGrpSpPr/>
        <p:nvPr/>
      </p:nvGrpSpPr>
      <p:grpSpPr>
        <a:xfrm>
          <a:off x="0" y="0"/>
          <a:ext cx="0" cy="0"/>
          <a:chOff x="0" y="0"/>
          <a:chExt cx="0" cy="0"/>
        </a:xfrm>
      </p:grpSpPr>
      <p:pic>
        <p:nvPicPr>
          <p:cNvPr id="81" name="Google Shape;81;p14" descr="organic-03.png"/>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82" name="Google Shape;8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C3CED9"/>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0" y="4521250"/>
            <a:ext cx="91440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a:pPr/>
              <a:t>‹#›</a:t>
            </a:fld>
            <a:endParaRPr/>
          </a:p>
        </p:txBody>
      </p:sp>
      <p:sp>
        <p:nvSpPr>
          <p:cNvPr id="55" name="Google Shape;55;p11"/>
          <p:cNvSpPr/>
          <p:nvPr/>
        </p:nvSpPr>
        <p:spPr>
          <a:xfrm>
            <a:off x="209475" y="134125"/>
            <a:ext cx="8724927" cy="4875183"/>
          </a:xfrm>
          <a:custGeom>
            <a:avLst/>
            <a:gdLst/>
            <a:ahLst/>
            <a:cxnLst/>
            <a:rect l="l" t="t" r="r" b="b"/>
            <a:pathLst>
              <a:path w="92198" h="51517" extrusionOk="0">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249762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21"/>
        <p:cNvGrpSpPr/>
        <p:nvPr/>
      </p:nvGrpSpPr>
      <p:grpSpPr>
        <a:xfrm>
          <a:off x="0" y="0"/>
          <a:ext cx="0" cy="0"/>
          <a:chOff x="0" y="0"/>
          <a:chExt cx="0" cy="0"/>
        </a:xfrm>
      </p:grpSpPr>
      <p:pic>
        <p:nvPicPr>
          <p:cNvPr id="22" name="Google Shape;22;p4" descr="organic-04.png"/>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23" name="Google Shape;23;p4"/>
          <p:cNvSpPr/>
          <p:nvPr/>
        </p:nvSpPr>
        <p:spPr>
          <a:xfrm>
            <a:off x="880525" y="1098363"/>
            <a:ext cx="7383000" cy="3135900"/>
          </a:xfrm>
          <a:prstGeom prst="rect">
            <a:avLst/>
          </a:prstGeom>
          <a:solidFill>
            <a:schemeClr val="accent1"/>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4"/>
          <p:cNvSpPr/>
          <p:nvPr/>
        </p:nvSpPr>
        <p:spPr>
          <a:xfrm>
            <a:off x="4162050" y="833037"/>
            <a:ext cx="819900" cy="819900"/>
          </a:xfrm>
          <a:prstGeom prst="rect">
            <a:avLst/>
          </a:prstGeom>
          <a:solidFill>
            <a:srgbClr val="FFFFFF"/>
          </a:solidFill>
          <a:ln>
            <a:noFill/>
          </a:ln>
          <a:effectLst>
            <a:outerShdw dist="104775" dir="2700000" algn="bl" rotWithShape="0">
              <a:srgbClr val="20124D">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4"/>
          <p:cNvSpPr txBox="1">
            <a:spLocks noGrp="1"/>
          </p:cNvSpPr>
          <p:nvPr>
            <p:ph type="body" idx="1"/>
          </p:nvPr>
        </p:nvSpPr>
        <p:spPr>
          <a:xfrm>
            <a:off x="1493850" y="1933200"/>
            <a:ext cx="6156300" cy="819900"/>
          </a:xfrm>
          <a:prstGeom prst="rect">
            <a:avLst/>
          </a:prstGeom>
        </p:spPr>
        <p:txBody>
          <a:bodyPr spcFirstLastPara="1" wrap="square" lIns="91425" tIns="91425" rIns="91425" bIns="91425" anchor="t" anchorCtr="0">
            <a:noAutofit/>
          </a:bodyPr>
          <a:lstStyle>
            <a:lvl1pPr marL="457200" lvl="0" indent="-381000" algn="ctr" rtl="0">
              <a:lnSpc>
                <a:spcPct val="115000"/>
              </a:lnSpc>
              <a:spcBef>
                <a:spcPts val="60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1pPr>
            <a:lvl2pPr marL="914400" lvl="1" indent="-381000" algn="ctr" rtl="0">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2pPr>
            <a:lvl3pPr marL="1371600" lvl="2" indent="-381000" algn="ctr" rtl="0">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3pPr>
            <a:lvl4pPr marL="1828800" lvl="3"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4pPr>
            <a:lvl5pPr marL="2286000" lvl="4"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5pPr>
            <a:lvl6pPr marL="2743200" lvl="5"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6pPr>
            <a:lvl7pPr marL="3200400" lvl="6"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7pPr>
            <a:lvl8pPr marL="3657600" lvl="7" indent="-381000" algn="ctr" rtl="0">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8pPr>
            <a:lvl9pPr marL="4114800" lvl="8" indent="-381000" algn="ctr">
              <a:lnSpc>
                <a:spcPct val="115000"/>
              </a:lnSpc>
              <a:spcBef>
                <a:spcPts val="0"/>
              </a:spcBef>
              <a:spcAft>
                <a:spcPts val="0"/>
              </a:spcAft>
              <a:buClr>
                <a:srgbClr val="4D4A56"/>
              </a:buClr>
              <a:buSzPts val="2400"/>
              <a:buFont typeface="Playfair Display"/>
              <a:buChar char="■"/>
              <a:defRPr sz="2400" b="1" i="1">
                <a:solidFill>
                  <a:srgbClr val="4D4A56"/>
                </a:solidFill>
                <a:latin typeface="Playfair Display"/>
                <a:ea typeface="Playfair Display"/>
                <a:cs typeface="Playfair Display"/>
                <a:sym typeface="Playfair Display"/>
              </a:defRPr>
            </a:lvl9pPr>
          </a:lstStyle>
          <a:p>
            <a:endParaRPr/>
          </a:p>
        </p:txBody>
      </p:sp>
      <p:sp>
        <p:nvSpPr>
          <p:cNvPr id="26" name="Google Shape;26;p4"/>
          <p:cNvSpPr txBox="1"/>
          <p:nvPr/>
        </p:nvSpPr>
        <p:spPr>
          <a:xfrm>
            <a:off x="3593400" y="8249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dk1"/>
                </a:solidFill>
                <a:latin typeface="Tinos"/>
                <a:ea typeface="Tinos"/>
                <a:cs typeface="Tinos"/>
                <a:sym typeface="Tinos"/>
              </a:rPr>
              <a:t>“</a:t>
            </a:r>
            <a:endParaRPr sz="6000" b="1" dirty="0">
              <a:solidFill>
                <a:schemeClr val="dk1"/>
              </a:solidFill>
              <a:latin typeface="Tinos"/>
              <a:ea typeface="Tinos"/>
              <a:cs typeface="Tinos"/>
              <a:sym typeface="Tinos"/>
            </a:endParaRPr>
          </a:p>
        </p:txBody>
      </p:sp>
      <p:sp>
        <p:nvSpPr>
          <p:cNvPr id="27" name="Google Shape;27;p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lgn="ctr">
              <a:buNone/>
              <a:defRPr>
                <a:latin typeface="Playfair Display"/>
                <a:ea typeface="Playfair Display"/>
                <a:cs typeface="Playfair Display"/>
                <a:sym typeface="Playfair Display"/>
              </a:defRPr>
            </a:lvl1pPr>
            <a:lvl2pPr lvl="1" algn="ctr">
              <a:buNone/>
              <a:defRPr>
                <a:latin typeface="Playfair Display"/>
                <a:ea typeface="Playfair Display"/>
                <a:cs typeface="Playfair Display"/>
                <a:sym typeface="Playfair Display"/>
              </a:defRPr>
            </a:lvl2pPr>
            <a:lvl3pPr lvl="2" algn="ctr">
              <a:buNone/>
              <a:defRPr>
                <a:latin typeface="Playfair Display"/>
                <a:ea typeface="Playfair Display"/>
                <a:cs typeface="Playfair Display"/>
                <a:sym typeface="Playfair Display"/>
              </a:defRPr>
            </a:lvl3pPr>
            <a:lvl4pPr lvl="3" algn="ctr">
              <a:buNone/>
              <a:defRPr>
                <a:latin typeface="Playfair Display"/>
                <a:ea typeface="Playfair Display"/>
                <a:cs typeface="Playfair Display"/>
                <a:sym typeface="Playfair Display"/>
              </a:defRPr>
            </a:lvl4pPr>
            <a:lvl5pPr lvl="4" algn="ctr">
              <a:buNone/>
              <a:defRPr>
                <a:latin typeface="Playfair Display"/>
                <a:ea typeface="Playfair Display"/>
                <a:cs typeface="Playfair Display"/>
                <a:sym typeface="Playfair Display"/>
              </a:defRPr>
            </a:lvl5pPr>
            <a:lvl6pPr lvl="5" algn="ctr">
              <a:buNone/>
              <a:defRPr>
                <a:latin typeface="Playfair Display"/>
                <a:ea typeface="Playfair Display"/>
                <a:cs typeface="Playfair Display"/>
                <a:sym typeface="Playfair Display"/>
              </a:defRPr>
            </a:lvl6pPr>
            <a:lvl7pPr lvl="6" algn="ctr">
              <a:buNone/>
              <a:defRPr>
                <a:latin typeface="Playfair Display"/>
                <a:ea typeface="Playfair Display"/>
                <a:cs typeface="Playfair Display"/>
                <a:sym typeface="Playfair Display"/>
              </a:defRPr>
            </a:lvl7pPr>
            <a:lvl8pPr lvl="7" algn="ctr">
              <a:buNone/>
              <a:defRPr>
                <a:latin typeface="Playfair Display"/>
                <a:ea typeface="Playfair Display"/>
                <a:cs typeface="Playfair Display"/>
                <a:sym typeface="Playfair Display"/>
              </a:defRPr>
            </a:lvl8pPr>
            <a:lvl9pPr lvl="8" algn="ctr">
              <a:buNone/>
              <a:defRPr>
                <a:latin typeface="Playfair Display"/>
                <a:ea typeface="Playfair Display"/>
                <a:cs typeface="Playfair Display"/>
                <a:sym typeface="Playfair Display"/>
              </a:defRPr>
            </a:lvl9pPr>
          </a:lstStyle>
          <a:p>
            <a:pPr marL="0" lvl="0" indent="0" algn="ct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14011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800"/>
              <a:buFont typeface="Playfair Display"/>
              <a:buNone/>
              <a:defRPr sz="1800" b="1" i="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Playfair Display"/>
                <a:ea typeface="Playfair Display"/>
                <a:cs typeface="Playfair Display"/>
                <a:sym typeface="Playfair Display"/>
              </a:defRPr>
            </a:lvl1pPr>
            <a:lvl2pPr lvl="1" algn="r">
              <a:buNone/>
              <a:defRPr sz="1300">
                <a:solidFill>
                  <a:schemeClr val="accent1"/>
                </a:solidFill>
                <a:latin typeface="Playfair Display"/>
                <a:ea typeface="Playfair Display"/>
                <a:cs typeface="Playfair Display"/>
                <a:sym typeface="Playfair Display"/>
              </a:defRPr>
            </a:lvl2pPr>
            <a:lvl3pPr lvl="2" algn="r">
              <a:buNone/>
              <a:defRPr sz="1300">
                <a:solidFill>
                  <a:schemeClr val="accent1"/>
                </a:solidFill>
                <a:latin typeface="Playfair Display"/>
                <a:ea typeface="Playfair Display"/>
                <a:cs typeface="Playfair Display"/>
                <a:sym typeface="Playfair Display"/>
              </a:defRPr>
            </a:lvl3pPr>
            <a:lvl4pPr lvl="3" algn="r">
              <a:buNone/>
              <a:defRPr sz="1300">
                <a:solidFill>
                  <a:schemeClr val="accent1"/>
                </a:solidFill>
                <a:latin typeface="Playfair Display"/>
                <a:ea typeface="Playfair Display"/>
                <a:cs typeface="Playfair Display"/>
                <a:sym typeface="Playfair Display"/>
              </a:defRPr>
            </a:lvl4pPr>
            <a:lvl5pPr lvl="4" algn="r">
              <a:buNone/>
              <a:defRPr sz="1300">
                <a:solidFill>
                  <a:schemeClr val="accent1"/>
                </a:solidFill>
                <a:latin typeface="Playfair Display"/>
                <a:ea typeface="Playfair Display"/>
                <a:cs typeface="Playfair Display"/>
                <a:sym typeface="Playfair Display"/>
              </a:defRPr>
            </a:lvl5pPr>
            <a:lvl6pPr lvl="5" algn="r">
              <a:buNone/>
              <a:defRPr sz="1300">
                <a:solidFill>
                  <a:schemeClr val="accent1"/>
                </a:solidFill>
                <a:latin typeface="Playfair Display"/>
                <a:ea typeface="Playfair Display"/>
                <a:cs typeface="Playfair Display"/>
                <a:sym typeface="Playfair Display"/>
              </a:defRPr>
            </a:lvl6pPr>
            <a:lvl7pPr lvl="6" algn="r">
              <a:buNone/>
              <a:defRPr sz="1300">
                <a:solidFill>
                  <a:schemeClr val="accent1"/>
                </a:solidFill>
                <a:latin typeface="Playfair Display"/>
                <a:ea typeface="Playfair Display"/>
                <a:cs typeface="Playfair Display"/>
                <a:sym typeface="Playfair Display"/>
              </a:defRPr>
            </a:lvl7pPr>
            <a:lvl8pPr lvl="7" algn="r">
              <a:buNone/>
              <a:defRPr sz="1300">
                <a:solidFill>
                  <a:schemeClr val="accent1"/>
                </a:solidFill>
                <a:latin typeface="Playfair Display"/>
                <a:ea typeface="Playfair Display"/>
                <a:cs typeface="Playfair Display"/>
                <a:sym typeface="Playfair Display"/>
              </a:defRPr>
            </a:lvl8pPr>
            <a:lvl9pPr lvl="8" algn="r">
              <a:buNone/>
              <a:defRPr sz="1300">
                <a:solidFill>
                  <a:schemeClr val="accent1"/>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60" r:id="rId5"/>
    <p:sldLayoutId id="2147483663" r:id="rId6"/>
    <p:sldLayoutId id="2147483664"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ctrTitle"/>
          </p:nvPr>
        </p:nvSpPr>
        <p:spPr>
          <a:xfrm>
            <a:off x="1143000" y="1243687"/>
            <a:ext cx="6858000" cy="1301495"/>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sz="2800" dirty="0" smtClean="0"/>
              <a:t>BÁO </a:t>
            </a:r>
            <a:r>
              <a:rPr lang="en-US" sz="2800" smtClean="0"/>
              <a:t>CÁO </a:t>
            </a:r>
            <a:r>
              <a:rPr lang="en-US" sz="2800" smtClean="0"/>
              <a:t>HỌC PHẦN</a:t>
            </a:r>
            <a:br>
              <a:rPr lang="en-US" sz="2800" smtClean="0"/>
            </a:br>
            <a:r>
              <a:rPr lang="en-US" sz="2800" smtClean="0"/>
              <a:t>LẬP TRÌNH DI ĐỘNG</a:t>
            </a:r>
            <a:endParaRPr sz="1600" dirty="0"/>
          </a:p>
        </p:txBody>
      </p:sp>
      <p:grpSp>
        <p:nvGrpSpPr>
          <p:cNvPr id="91" name="Google Shape;91;p16"/>
          <p:cNvGrpSpPr/>
          <p:nvPr/>
        </p:nvGrpSpPr>
        <p:grpSpPr>
          <a:xfrm>
            <a:off x="4388765" y="980127"/>
            <a:ext cx="366458" cy="366437"/>
            <a:chOff x="1923675" y="1633650"/>
            <a:chExt cx="436000" cy="435975"/>
          </a:xfrm>
        </p:grpSpPr>
        <p:sp>
          <p:nvSpPr>
            <p:cNvPr id="92" name="Google Shape;92;p16"/>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6"/>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6"/>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6"/>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16"/>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16"/>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90;p16"/>
          <p:cNvSpPr txBox="1">
            <a:spLocks/>
          </p:cNvSpPr>
          <p:nvPr/>
        </p:nvSpPr>
        <p:spPr>
          <a:xfrm>
            <a:off x="3581400" y="2724150"/>
            <a:ext cx="3810000" cy="13109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4000"/>
              <a:buFont typeface="Playfair Display"/>
              <a:buNone/>
              <a:defRPr sz="4000" b="1" i="1" u="none" strike="noStrike" cap="none">
                <a:solidFill>
                  <a:schemeClr val="dk1"/>
                </a:solidFill>
                <a:latin typeface="Playfair Display"/>
                <a:ea typeface="Playfair Display"/>
                <a:cs typeface="Playfair Display"/>
                <a:sym typeface="Playfair Display"/>
              </a:defRPr>
            </a:lvl9pPr>
          </a:lstStyle>
          <a:p>
            <a:pPr marL="969963" indent="-969963" algn="l">
              <a:lnSpc>
                <a:spcPct val="150000"/>
              </a:lnSpc>
            </a:pPr>
            <a:r>
              <a:rPr lang="vi-VN" sz="1800" dirty="0" smtClean="0"/>
              <a:t>Nhóm 3: Trần Thị Bích Mận</a:t>
            </a:r>
            <a:br>
              <a:rPr lang="vi-VN" sz="1800" dirty="0" smtClean="0"/>
            </a:br>
            <a:r>
              <a:rPr lang="vi-VN" sz="1800" dirty="0" smtClean="0"/>
              <a:t>Mã Thị Hồng Hạnh</a:t>
            </a:r>
            <a:br>
              <a:rPr lang="vi-VN" sz="1800" dirty="0" smtClean="0"/>
            </a:br>
            <a:r>
              <a:rPr lang="vi-VN" sz="1800" dirty="0" smtClean="0"/>
              <a:t>Ngô Lương Thị Ái</a:t>
            </a:r>
            <a:endParaRPr lang="vi-VN"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dirty="0"/>
          </a:p>
        </p:txBody>
      </p:sp>
      <p:sp>
        <p:nvSpPr>
          <p:cNvPr id="6"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AndroidMainfest.xml</a:t>
            </a:r>
            <a:endParaRPr lang="vi-VN" sz="2400" dirty="0">
              <a:solidFill>
                <a:schemeClr val="tx1">
                  <a:lumMod val="50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42950"/>
            <a:ext cx="6934199" cy="390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18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50" y="742950"/>
            <a:ext cx="6934200" cy="390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MainActivity.java</a:t>
            </a:r>
            <a:endParaRPr lang="vi-VN" sz="2400" dirty="0">
              <a:solidFill>
                <a:schemeClr val="tx1">
                  <a:lumMod val="50000"/>
                </a:schemeClr>
              </a:solidFill>
            </a:endParaRPr>
          </a:p>
        </p:txBody>
      </p:sp>
    </p:spTree>
    <p:extLst>
      <p:ext uri="{BB962C8B-B14F-4D97-AF65-F5344CB8AC3E}">
        <p14:creationId xmlns:p14="http://schemas.microsoft.com/office/powerpoint/2010/main" val="109916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fld id="{00000000-1234-1234-1234-123412341234}" type="slidenum">
              <a:rPr lang="en"/>
              <a:pPr/>
              <a:t>12</a:t>
            </a:fld>
            <a:endParaRPr/>
          </a:p>
        </p:txBody>
      </p:sp>
      <p:sp>
        <p:nvSpPr>
          <p:cNvPr id="270" name="Google Shape;270;p31"/>
          <p:cNvSpPr txBox="1">
            <a:spLocks noGrp="1"/>
          </p:cNvSpPr>
          <p:nvPr>
            <p:ph type="body" idx="4294967295"/>
          </p:nvPr>
        </p:nvSpPr>
        <p:spPr>
          <a:xfrm>
            <a:off x="4724400" y="445635"/>
            <a:ext cx="3138000" cy="416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400" dirty="0">
                <a:solidFill>
                  <a:schemeClr val="tx1">
                    <a:lumMod val="50000"/>
                  </a:schemeClr>
                </a:solidFill>
              </a:rPr>
              <a:t>WebView Application</a:t>
            </a:r>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12500" b="92222" l="64375" r="86875">
                        <a14:foregroundMark x1="64427" y1="16944" x2="66198" y2="12500"/>
                        <a14:foregroundMark x1="65625" y1="17315" x2="66927" y2="19815"/>
                        <a14:foregroundMark x1="66250" y1="15556" x2="76563" y2="20926"/>
                        <a14:foregroundMark x1="66875" y1="13611" x2="78333" y2="15833"/>
                        <a14:foregroundMark x1="77760" y1="14167" x2="84219" y2="16019"/>
                        <a14:foregroundMark x1="85417" y1="17315" x2="85417" y2="29907"/>
                        <a14:foregroundMark x1="84792" y1="25926" x2="85000" y2="30463"/>
                        <a14:foregroundMark x1="85000" y1="31019" x2="84844" y2="35370"/>
                        <a14:foregroundMark x1="85573" y1="30463" x2="85625" y2="34907"/>
                        <a14:foregroundMark x1="85573" y1="35556" x2="84948" y2="35278"/>
                        <a14:foregroundMark x1="85104" y1="35741" x2="85208" y2="41111"/>
                        <a14:foregroundMark x1="85000" y1="41019" x2="85208" y2="47685"/>
                        <a14:foregroundMark x1="85156" y1="47778" x2="85156" y2="58056"/>
                        <a14:foregroundMark x1="84896" y1="58148" x2="85052" y2="67963"/>
                        <a14:foregroundMark x1="85052" y1="68519" x2="85104" y2="76759"/>
                        <a14:foregroundMark x1="85104" y1="76944" x2="85104" y2="85926"/>
                        <a14:foregroundMark x1="85104" y1="79259" x2="85208" y2="88148"/>
                        <a14:foregroundMark x1="85052" y1="88889" x2="83490" y2="91759"/>
                        <a14:foregroundMark x1="81458" y1="92222" x2="83333" y2="92037"/>
                        <a14:backgroundMark x1="85781" y1="30648" x2="85729" y2="34907"/>
                        <a14:backgroundMark x1="85625" y1="17130" x2="85573" y2="23426"/>
                        <a14:backgroundMark x1="85729" y1="23611" x2="85677" y2="29352"/>
                        <a14:backgroundMark x1="65885" y1="13056" x2="66354" y2="12870"/>
                      </a14:backgroundRemoval>
                    </a14:imgEffect>
                  </a14:imgLayer>
                </a14:imgProps>
              </a:ext>
              <a:ext uri="{28A0092B-C50C-407E-A947-70E740481C1C}">
                <a14:useLocalDpi xmlns:a14="http://schemas.microsoft.com/office/drawing/2010/main" val="0"/>
              </a:ext>
            </a:extLst>
          </a:blip>
          <a:srcRect l="64375" t="12640" r="10391" b="7083"/>
          <a:stretch/>
        </p:blipFill>
        <p:spPr>
          <a:xfrm>
            <a:off x="1752600" y="285750"/>
            <a:ext cx="2505635" cy="4483771"/>
          </a:xfrm>
          <a:prstGeom prst="rect">
            <a:avLst/>
          </a:prstGeom>
        </p:spPr>
      </p:pic>
    </p:spTree>
    <p:extLst>
      <p:ext uri="{BB962C8B-B14F-4D97-AF65-F5344CB8AC3E}">
        <p14:creationId xmlns:p14="http://schemas.microsoft.com/office/powerpoint/2010/main" val="3142431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dirty="0"/>
          </a:p>
        </p:txBody>
      </p:sp>
      <p:sp>
        <p:nvSpPr>
          <p:cNvPr id="5"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a:t>
            </a:r>
            <a:r>
              <a:rPr lang="en-US" sz="2400" dirty="0" smtClean="0">
                <a:solidFill>
                  <a:schemeClr val="tx1">
                    <a:lumMod val="50000"/>
                  </a:schemeClr>
                </a:solidFill>
              </a:rPr>
              <a:t>myfile.html</a:t>
            </a:r>
            <a:endParaRPr lang="vi-VN" sz="2400" dirty="0">
              <a:solidFill>
                <a:schemeClr val="tx1">
                  <a:lumMod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42950"/>
            <a:ext cx="6637869" cy="373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685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5"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a:t>
            </a:r>
            <a:r>
              <a:rPr lang="en-US" sz="2400" dirty="0">
                <a:solidFill>
                  <a:schemeClr val="tx1">
                    <a:lumMod val="50000"/>
                  </a:schemeClr>
                </a:solidFill>
              </a:rPr>
              <a:t>MainActivity.java</a:t>
            </a:r>
            <a:endParaRPr lang="vi-VN" sz="2400" dirty="0">
              <a:solidFill>
                <a:schemeClr val="tx1">
                  <a:lumMod val="50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30014"/>
            <a:ext cx="7010400"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59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5"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a:t>
            </a:r>
            <a:r>
              <a:rPr lang="en-US" sz="2400" dirty="0">
                <a:solidFill>
                  <a:schemeClr val="tx1">
                    <a:lumMod val="50000"/>
                  </a:schemeClr>
                </a:solidFill>
              </a:rPr>
              <a:t>activity_main.xml</a:t>
            </a:r>
            <a:endParaRPr lang="vi-VN" sz="2400" dirty="0">
              <a:solidFill>
                <a:schemeClr val="tx1">
                  <a:lumMod val="50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42950"/>
            <a:ext cx="6934200" cy="390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07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sldNum" idx="12"/>
          </p:nvPr>
        </p:nvSpPr>
        <p:spPr>
          <a:xfrm>
            <a:off x="0" y="4521250"/>
            <a:ext cx="9144000" cy="393600"/>
          </a:xfrm>
          <a:prstGeom prst="rect">
            <a:avLst/>
          </a:prstGeom>
        </p:spPr>
        <p:txBody>
          <a:bodyPr spcFirstLastPara="1" wrap="square" lIns="91425" tIns="91425" rIns="91425" bIns="91425" anchor="ctr" anchorCtr="0">
            <a:noAutofit/>
          </a:bodyPr>
          <a:lstStyle/>
          <a:p>
            <a:fld id="{00000000-1234-1234-1234-123412341234}" type="slidenum">
              <a:rPr lang="en"/>
              <a:pPr/>
              <a:t>16</a:t>
            </a:fld>
            <a:endParaRPr/>
          </a:p>
        </p:txBody>
      </p:sp>
      <p:sp>
        <p:nvSpPr>
          <p:cNvPr id="270" name="Google Shape;270;p31"/>
          <p:cNvSpPr txBox="1">
            <a:spLocks noGrp="1"/>
          </p:cNvSpPr>
          <p:nvPr>
            <p:ph type="body" idx="4294967295"/>
          </p:nvPr>
        </p:nvSpPr>
        <p:spPr>
          <a:xfrm>
            <a:off x="4724400" y="445635"/>
            <a:ext cx="3138000" cy="4164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400" dirty="0">
                <a:solidFill>
                  <a:schemeClr val="tx1">
                    <a:lumMod val="50000"/>
                  </a:schemeClr>
                </a:solidFill>
              </a:rPr>
              <a:t>WebView Application</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1631" t="8280" r="27211" b="11298"/>
          <a:stretch/>
        </p:blipFill>
        <p:spPr bwMode="auto">
          <a:xfrm>
            <a:off x="1143000" y="361950"/>
            <a:ext cx="1924549" cy="411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0186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ctrTitle"/>
          </p:nvPr>
        </p:nvSpPr>
        <p:spPr>
          <a:xfrm>
            <a:off x="2362200" y="1733550"/>
            <a:ext cx="4335000" cy="154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err="1" smtClean="0"/>
              <a:t>CalendarView</a:t>
            </a:r>
            <a:r>
              <a:rPr lang="en-US" sz="4800" smtClean="0"/>
              <a:t/>
            </a:r>
            <a:br>
              <a:rPr lang="en-US" sz="4800" smtClean="0"/>
            </a:br>
            <a:r>
              <a:rPr lang="en-US" sz="4800" smtClean="0"/>
              <a:t>DatePicker</a:t>
            </a:r>
            <a:endParaRPr sz="4800" dirty="0"/>
          </a:p>
        </p:txBody>
      </p:sp>
      <p:sp>
        <p:nvSpPr>
          <p:cNvPr id="121" name="Google Shape;121;p19"/>
          <p:cNvSpPr txBox="1">
            <a:spLocks noGrp="1"/>
          </p:cNvSpPr>
          <p:nvPr>
            <p:ph type="ctrTitle"/>
          </p:nvPr>
        </p:nvSpPr>
        <p:spPr>
          <a:xfrm>
            <a:off x="2404575" y="893524"/>
            <a:ext cx="43350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i="0">
                <a:solidFill>
                  <a:schemeClr val="accent1"/>
                </a:solidFill>
              </a:rPr>
              <a:t>2</a:t>
            </a:r>
            <a:endParaRPr sz="4800" i="0" dirty="0">
              <a:solidFill>
                <a:schemeClr val="accent1"/>
              </a:solidFill>
            </a:endParaRPr>
          </a:p>
        </p:txBody>
      </p:sp>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3382711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2438400" y="1047750"/>
            <a:ext cx="6400800" cy="3505200"/>
          </a:xfrm>
          <a:prstGeom prst="rect">
            <a:avLst/>
          </a:prstGeom>
        </p:spPr>
        <p:txBody>
          <a:bodyPr spcFirstLastPara="1" wrap="square" lIns="91425" tIns="91425" rIns="91425" bIns="91425" anchor="t" anchorCtr="0">
            <a:noAutofit/>
          </a:bodyPr>
          <a:lstStyle/>
          <a:p>
            <a:pPr marL="0" indent="457200">
              <a:lnSpc>
                <a:spcPct val="130000"/>
              </a:lnSpc>
              <a:spcBef>
                <a:spcPts val="0"/>
              </a:spcBef>
            </a:pPr>
            <a:r>
              <a:rPr lang="en-US" sz="1600"/>
              <a:t>Trong Android, Widget </a:t>
            </a:r>
            <a:r>
              <a:rPr lang="en-US" sz="1600" b="1" smtClean="0"/>
              <a:t>CalendarView</a:t>
            </a:r>
            <a:r>
              <a:rPr lang="en-US" sz="1600" smtClean="0"/>
              <a:t> </a:t>
            </a:r>
            <a:r>
              <a:rPr lang="en-US" sz="1600"/>
              <a:t>được thêm vào từ API 11 (phiên bản 3.0). Do đó, </a:t>
            </a:r>
            <a:r>
              <a:rPr lang="en-US" sz="1600" b="1"/>
              <a:t>CalendarView</a:t>
            </a:r>
            <a:r>
              <a:rPr lang="en-US" sz="1600"/>
              <a:t> chạy trên các thiết bị có hệ điều hành phiên bản 3.0 trở lên. </a:t>
            </a:r>
            <a:r>
              <a:rPr lang="en-US" sz="1600" b="1"/>
              <a:t>CalendarView</a:t>
            </a:r>
            <a:r>
              <a:rPr lang="en-US" sz="1600"/>
              <a:t> thường sử dụng để hiển thị và chọn ngày</a:t>
            </a:r>
            <a:r>
              <a:rPr lang="vi-VN" sz="1600"/>
              <a:t> </a:t>
            </a:r>
            <a:endParaRPr lang="en-US" sz="1600"/>
          </a:p>
          <a:p>
            <a:pPr marL="0" indent="457200">
              <a:lnSpc>
                <a:spcPct val="130000"/>
              </a:lnSpc>
              <a:spcBef>
                <a:spcPts val="0"/>
              </a:spcBef>
            </a:pPr>
            <a:r>
              <a:rPr lang="en-US" sz="1600"/>
              <a:t>Android.widget.calendarview là lớp con của lớp FrameLayout</a:t>
            </a:r>
          </a:p>
          <a:p>
            <a:pPr marL="0" indent="457200">
              <a:lnSpc>
                <a:spcPct val="130000"/>
              </a:lnSpc>
              <a:spcBef>
                <a:spcPts val="0"/>
              </a:spcBef>
            </a:pPr>
            <a:endParaRPr lang="en-US" sz="1600" dirty="0" smtClean="0"/>
          </a:p>
        </p:txBody>
      </p:sp>
      <p:sp>
        <p:nvSpPr>
          <p:cNvPr id="153" name="Google Shape;153;p23"/>
          <p:cNvSpPr txBox="1">
            <a:spLocks noGrp="1"/>
          </p:cNvSpPr>
          <p:nvPr>
            <p:ph type="title"/>
          </p:nvPr>
        </p:nvSpPr>
        <p:spPr>
          <a:xfrm>
            <a:off x="609600" y="819150"/>
            <a:ext cx="1524000" cy="14971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a:t/>
            </a:r>
            <a:br>
              <a:rPr lang="en-US" sz="2400"/>
            </a:br>
            <a:r>
              <a:rPr lang="en-US" sz="2400" smtClean="0"/>
              <a:t>Calendar View</a:t>
            </a:r>
            <a:endParaRPr dirty="0"/>
          </a:p>
        </p:txBody>
      </p:sp>
      <p:sp>
        <p:nvSpPr>
          <p:cNvPr id="155" name="Google Shape;15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117706"/>
            <a:ext cx="2994025"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27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anim calcmode="lin" valueType="num">
                                      <p:cBhvr>
                                        <p:cTn id="8" dur="1000" fill="hold"/>
                                        <p:tgtEl>
                                          <p:spTgt spid="1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2">
                                            <p:txEl>
                                              <p:pRg st="1" end="1"/>
                                            </p:txEl>
                                          </p:spTgt>
                                        </p:tgtEl>
                                        <p:attrNameLst>
                                          <p:attrName>style.visibility</p:attrName>
                                        </p:attrNameLst>
                                      </p:cBhvr>
                                      <p:to>
                                        <p:strVal val="visible"/>
                                      </p:to>
                                    </p:set>
                                    <p:animEffect transition="in" filter="fade">
                                      <p:cBhvr>
                                        <p:cTn id="14" dur="1000"/>
                                        <p:tgtEl>
                                          <p:spTgt spid="152">
                                            <p:txEl>
                                              <p:pRg st="1" end="1"/>
                                            </p:txEl>
                                          </p:spTgt>
                                        </p:tgtEl>
                                      </p:cBhvr>
                                    </p:animEffect>
                                    <p:anim calcmode="lin" valueType="num">
                                      <p:cBhvr>
                                        <p:cTn id="15" dur="1000" fill="hold"/>
                                        <p:tgtEl>
                                          <p:spTgt spid="15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1178"/>
            <a:ext cx="1538410" cy="1344771"/>
          </a:xfrm>
        </p:spPr>
        <p:txBody>
          <a:bodyPr/>
          <a:lstStyle/>
          <a:p>
            <a:r>
              <a:rPr lang="en-US" sz="2400" smtClean="0"/>
              <a:t>CalendarView</a:t>
            </a:r>
            <a:endParaRPr lang="en-AU" sz="2400"/>
          </a:p>
        </p:txBody>
      </p:sp>
      <p:sp>
        <p:nvSpPr>
          <p:cNvPr id="3" name="Text Placeholder 2"/>
          <p:cNvSpPr>
            <a:spLocks noGrp="1"/>
          </p:cNvSpPr>
          <p:nvPr>
            <p:ph type="body" idx="1"/>
          </p:nvPr>
        </p:nvSpPr>
        <p:spPr>
          <a:xfrm>
            <a:off x="2757724" y="1123950"/>
            <a:ext cx="5624275" cy="3096000"/>
          </a:xfrm>
        </p:spPr>
        <p:txBody>
          <a:bodyPr/>
          <a:lstStyle/>
          <a:p>
            <a:pPr marL="0" indent="457200">
              <a:lnSpc>
                <a:spcPct val="130000"/>
              </a:lnSpc>
              <a:spcBef>
                <a:spcPts val="0"/>
              </a:spcBef>
            </a:pPr>
            <a:r>
              <a:rPr lang="en-US"/>
              <a:t>CalendarView code trong XML</a:t>
            </a:r>
          </a:p>
          <a:p>
            <a:pPr marL="0" indent="0">
              <a:lnSpc>
                <a:spcPct val="130000"/>
              </a:lnSpc>
              <a:spcBef>
                <a:spcPts val="0"/>
              </a:spcBef>
              <a:buNone/>
            </a:pPr>
            <a:endParaRPr lang="en-US"/>
          </a:p>
          <a:p>
            <a:pPr marL="0" indent="0">
              <a:lnSpc>
                <a:spcPct val="130000"/>
              </a:lnSpc>
              <a:spcBef>
                <a:spcPts val="0"/>
              </a:spcBef>
              <a:buNone/>
            </a:pPr>
            <a:r>
              <a:rPr lang="en-US"/>
              <a:t>&lt;CalendarView</a:t>
            </a:r>
          </a:p>
          <a:p>
            <a:pPr marL="0" indent="0">
              <a:lnSpc>
                <a:spcPct val="130000"/>
              </a:lnSpc>
              <a:spcBef>
                <a:spcPts val="0"/>
              </a:spcBef>
              <a:buNone/>
            </a:pPr>
            <a:r>
              <a:rPr lang="en-US"/>
              <a:t>android:id=</a:t>
            </a:r>
            <a:r>
              <a:rPr lang="en-US">
                <a:solidFill>
                  <a:srgbClr val="00B050"/>
                </a:solidFill>
              </a:rPr>
              <a:t>"@+id/simpleCalendarView"     </a:t>
            </a:r>
            <a:r>
              <a:rPr lang="en-US"/>
              <a:t>android:layout_width=</a:t>
            </a:r>
            <a:r>
              <a:rPr lang="en-US">
                <a:solidFill>
                  <a:srgbClr val="00B050"/>
                </a:solidFill>
              </a:rPr>
              <a:t>"fill_parent" </a:t>
            </a:r>
          </a:p>
          <a:p>
            <a:pPr marL="0" indent="0">
              <a:lnSpc>
                <a:spcPct val="130000"/>
              </a:lnSpc>
              <a:spcBef>
                <a:spcPts val="0"/>
              </a:spcBef>
              <a:buNone/>
            </a:pPr>
            <a:r>
              <a:rPr lang="en-US"/>
              <a:t>android:layout_height=</a:t>
            </a:r>
            <a:r>
              <a:rPr lang="en-US">
                <a:solidFill>
                  <a:srgbClr val="00B050"/>
                </a:solidFill>
              </a:rPr>
              <a:t>"fill_parent" </a:t>
            </a:r>
            <a:r>
              <a:rPr lang="en-US"/>
              <a:t>/&gt;</a:t>
            </a: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2872333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539023" y="536390"/>
            <a:ext cx="1613400" cy="85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400" dirty="0" smtClean="0"/>
              <a:t>Nội dung</a:t>
            </a:r>
            <a:endParaRPr sz="4400" dirty="0"/>
          </a:p>
        </p:txBody>
      </p:sp>
      <p:sp>
        <p:nvSpPr>
          <p:cNvPr id="134" name="Google Shape;134;p21"/>
          <p:cNvSpPr txBox="1">
            <a:spLocks noGrp="1"/>
          </p:cNvSpPr>
          <p:nvPr>
            <p:ph type="body" idx="1"/>
          </p:nvPr>
        </p:nvSpPr>
        <p:spPr>
          <a:xfrm>
            <a:off x="2798250" y="958750"/>
            <a:ext cx="5888550" cy="3240600"/>
          </a:xfrm>
          <a:prstGeom prst="rect">
            <a:avLst/>
          </a:prstGeom>
        </p:spPr>
        <p:txBody>
          <a:bodyPr spcFirstLastPara="1" wrap="square" lIns="91425" tIns="91425" rIns="91425" bIns="91425" anchor="t" anchorCtr="0">
            <a:noAutofit/>
          </a:bodyPr>
          <a:lstStyle/>
          <a:p>
            <a:pPr marL="117475" lvl="0" indent="339725" algn="l" rtl="0">
              <a:spcBef>
                <a:spcPts val="600"/>
              </a:spcBef>
              <a:spcAft>
                <a:spcPts val="0"/>
              </a:spcAft>
              <a:buSzPts val="2400"/>
              <a:buChar char="▹"/>
            </a:pPr>
            <a:r>
              <a:rPr lang="en-US" sz="4000" dirty="0" smtClean="0"/>
              <a:t>WebView</a:t>
            </a:r>
            <a:endParaRPr sz="4000" dirty="0" smtClean="0"/>
          </a:p>
          <a:p>
            <a:pPr marL="117475" lvl="0" indent="339725" algn="l" rtl="0">
              <a:spcBef>
                <a:spcPts val="0"/>
              </a:spcBef>
              <a:spcAft>
                <a:spcPts val="0"/>
              </a:spcAft>
              <a:buSzPts val="2400"/>
              <a:buChar char="▹"/>
            </a:pPr>
            <a:r>
              <a:rPr lang="en-US" sz="4000" dirty="0" smtClean="0"/>
              <a:t>CalendarView</a:t>
            </a:r>
            <a:endParaRPr sz="4000" dirty="0"/>
          </a:p>
          <a:p>
            <a:pPr marL="117475" lvl="0" indent="339725">
              <a:spcBef>
                <a:spcPts val="0"/>
              </a:spcBef>
            </a:pPr>
            <a:r>
              <a:rPr lang="en-US" sz="4000" dirty="0" smtClean="0"/>
              <a:t>DatePicker</a:t>
            </a:r>
          </a:p>
          <a:p>
            <a:pPr marL="117475" lvl="0" indent="339725">
              <a:spcBef>
                <a:spcPts val="0"/>
              </a:spcBef>
            </a:pPr>
            <a:r>
              <a:rPr lang="en-US" sz="4000" dirty="0" smtClean="0"/>
              <a:t>TimePicker</a:t>
            </a:r>
            <a:endParaRPr lang="en-US" sz="4000" dirty="0"/>
          </a:p>
          <a:p>
            <a:pPr lvl="0" indent="346075">
              <a:spcBef>
                <a:spcPts val="0"/>
              </a:spcBef>
            </a:pPr>
            <a:endParaRPr sz="4000" dirty="0"/>
          </a:p>
        </p:txBody>
      </p:sp>
      <p:sp>
        <p:nvSpPr>
          <p:cNvPr id="135" name="Google Shape;13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971550"/>
            <a:ext cx="5624275" cy="3429000"/>
          </a:xfrm>
        </p:spPr>
        <p:txBody>
          <a:bodyPr/>
          <a:lstStyle/>
          <a:p>
            <a:r>
              <a:rPr lang="en-US" smtClean="0"/>
              <a:t>Các phương thức của CalendarView</a:t>
            </a:r>
          </a:p>
          <a:p>
            <a:pPr>
              <a:buFont typeface="+mj-lt"/>
              <a:buAutoNum type="arabicPeriod"/>
            </a:pPr>
            <a:r>
              <a:rPr lang="en-US" b="1" smtClean="0"/>
              <a:t>getDate</a:t>
            </a:r>
            <a:r>
              <a:rPr lang="en-US" smtClean="0"/>
              <a:t>(): phương thức này được dùng để lấy ngày được chọn trong </a:t>
            </a:r>
            <a:r>
              <a:rPr lang="en-US" b="1" smtClean="0"/>
              <a:t>CalendarView</a:t>
            </a:r>
            <a:r>
              <a:rPr lang="en-US" smtClean="0"/>
              <a:t>, ngày được chọn theo milliseconds. Phương thức này trả về giá trị kiểu long. </a:t>
            </a:r>
          </a:p>
          <a:p>
            <a:pPr marL="114300" indent="0">
              <a:buNone/>
            </a:pPr>
            <a:r>
              <a:rPr lang="en-US">
                <a:solidFill>
                  <a:srgbClr val="00B0F0"/>
                </a:solidFill>
              </a:rPr>
              <a:t>CalendarView</a:t>
            </a:r>
            <a:r>
              <a:rPr lang="en-US"/>
              <a:t> simpleCalendarView = (</a:t>
            </a:r>
            <a:r>
              <a:rPr lang="en-US">
                <a:solidFill>
                  <a:srgbClr val="00B0F0"/>
                </a:solidFill>
              </a:rPr>
              <a:t>CalendarView</a:t>
            </a:r>
            <a:r>
              <a:rPr lang="en-US"/>
              <a:t>) </a:t>
            </a:r>
            <a:r>
              <a:rPr lang="en-US">
                <a:solidFill>
                  <a:srgbClr val="00B050"/>
                </a:solidFill>
              </a:rPr>
              <a:t>findViewById</a:t>
            </a:r>
            <a:r>
              <a:rPr lang="en-US"/>
              <a:t>(</a:t>
            </a:r>
            <a:r>
              <a:rPr lang="en-US">
                <a:solidFill>
                  <a:srgbClr val="00B0F0"/>
                </a:solidFill>
              </a:rPr>
              <a:t>R</a:t>
            </a:r>
            <a:r>
              <a:rPr lang="en-US"/>
              <a:t>.id.simpleCalendarView); </a:t>
            </a:r>
            <a:r>
              <a:rPr lang="en-US">
                <a:solidFill>
                  <a:schemeClr val="bg1">
                    <a:lumMod val="75000"/>
                  </a:schemeClr>
                </a:solidFill>
              </a:rPr>
              <a:t>//</a:t>
            </a:r>
            <a:r>
              <a:rPr lang="en-US"/>
              <a:t> </a:t>
            </a:r>
            <a:r>
              <a:rPr lang="en-US" smtClean="0">
                <a:solidFill>
                  <a:schemeClr val="bg1">
                    <a:lumMod val="75000"/>
                  </a:schemeClr>
                </a:solidFill>
              </a:rPr>
              <a:t>tạo đối tượng simpleCalendarView lấy tham chiếu của CalendarView</a:t>
            </a:r>
          </a:p>
          <a:p>
            <a:pPr marL="114300" indent="0">
              <a:buNone/>
            </a:pPr>
            <a:r>
              <a:rPr lang="en-US" smtClean="0">
                <a:solidFill>
                  <a:srgbClr val="00B0F0"/>
                </a:solidFill>
              </a:rPr>
              <a:t>long</a:t>
            </a:r>
            <a:r>
              <a:rPr lang="en-US" smtClean="0"/>
              <a:t> </a:t>
            </a:r>
            <a:r>
              <a:rPr lang="en-US"/>
              <a:t>selectedDate = simpleCalendarView.</a:t>
            </a:r>
            <a:r>
              <a:rPr lang="en-US">
                <a:solidFill>
                  <a:srgbClr val="00B050"/>
                </a:solidFill>
              </a:rPr>
              <a:t>getDate</a:t>
            </a:r>
            <a:r>
              <a:rPr lang="en-US"/>
              <a:t>(); </a:t>
            </a:r>
            <a:r>
              <a:rPr lang="en-US" smtClean="0">
                <a:solidFill>
                  <a:schemeClr val="bg1">
                    <a:lumMod val="75000"/>
                  </a:schemeClr>
                </a:solidFill>
              </a:rPr>
              <a:t>//</a:t>
            </a:r>
            <a:r>
              <a:rPr lang="en-US" smtClean="0"/>
              <a:t> </a:t>
            </a:r>
            <a:r>
              <a:rPr lang="en-US" smtClean="0">
                <a:solidFill>
                  <a:schemeClr val="bg1">
                    <a:lumMod val="75000"/>
                  </a:schemeClr>
                </a:solidFill>
              </a:rPr>
              <a:t>lấy ngày đã chọn tính bằng milliseconds</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461571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1613400" cy="1116171"/>
          </a:xfrm>
        </p:spPr>
        <p:txBody>
          <a:bodyPr/>
          <a:lstStyle/>
          <a:p>
            <a:r>
              <a:rPr lang="en-US" sz="2400" smtClean="0"/>
              <a:t>CalendarView</a:t>
            </a:r>
            <a:endParaRPr lang="en-AU" sz="2400"/>
          </a:p>
        </p:txBody>
      </p:sp>
      <p:sp>
        <p:nvSpPr>
          <p:cNvPr id="3" name="Text Placeholder 2"/>
          <p:cNvSpPr>
            <a:spLocks noGrp="1"/>
          </p:cNvSpPr>
          <p:nvPr>
            <p:ph type="body" idx="1"/>
          </p:nvPr>
        </p:nvSpPr>
        <p:spPr>
          <a:xfrm>
            <a:off x="2757724" y="819150"/>
            <a:ext cx="5700475" cy="3657600"/>
          </a:xfrm>
        </p:spPr>
        <p:txBody>
          <a:bodyPr/>
          <a:lstStyle/>
          <a:p>
            <a:pPr marL="114300" indent="0">
              <a:buNone/>
            </a:pPr>
            <a:r>
              <a:rPr lang="en-US" smtClean="0"/>
              <a:t>2. </a:t>
            </a:r>
            <a:r>
              <a:rPr lang="en-US" b="1" smtClean="0"/>
              <a:t>setDate</a:t>
            </a:r>
            <a:r>
              <a:rPr lang="en-US" smtClean="0"/>
              <a:t>(long date): Phương thức này được dùng để thiết lập ngày được chọn theo định dạng milliseconds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2886614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895350"/>
            <a:ext cx="5700475" cy="3505200"/>
          </a:xfrm>
        </p:spPr>
        <p:txBody>
          <a:bodyPr/>
          <a:lstStyle/>
          <a:p>
            <a:pPr marL="114300" indent="0">
              <a:buNone/>
            </a:pPr>
            <a:r>
              <a:rPr lang="en-US" smtClean="0"/>
              <a:t>simpleCalendarView.</a:t>
            </a:r>
            <a:r>
              <a:rPr lang="en-US" smtClean="0">
                <a:solidFill>
                  <a:srgbClr val="00B050"/>
                </a:solidFill>
              </a:rPr>
              <a:t>setDate</a:t>
            </a:r>
            <a:r>
              <a:rPr lang="en-US" smtClean="0"/>
              <a:t>(</a:t>
            </a:r>
            <a:r>
              <a:rPr lang="en-US" smtClean="0">
                <a:solidFill>
                  <a:srgbClr val="FF0000"/>
                </a:solidFill>
              </a:rPr>
              <a:t>1463918226920L</a:t>
            </a:r>
            <a:r>
              <a:rPr lang="en-US" smtClean="0"/>
              <a:t>); </a:t>
            </a:r>
            <a:r>
              <a:rPr lang="en-US" smtClean="0">
                <a:solidFill>
                  <a:schemeClr val="bg1">
                    <a:lumMod val="75000"/>
                  </a:schemeClr>
                </a:solidFill>
              </a:rPr>
              <a:t>// </a:t>
            </a:r>
            <a:r>
              <a:rPr lang="vi-VN" smtClean="0">
                <a:solidFill>
                  <a:schemeClr val="bg1">
                    <a:lumMod val="75000"/>
                  </a:schemeClr>
                </a:solidFill>
              </a:rPr>
              <a:t>đặt ngày đã chọn là ngày 22 tháng 5 năm 2016 tính bằng mili</a:t>
            </a:r>
            <a:r>
              <a:rPr lang="en-US" smtClean="0">
                <a:solidFill>
                  <a:schemeClr val="bg1">
                    <a:lumMod val="75000"/>
                  </a:schemeClr>
                </a:solidFill>
              </a:rPr>
              <a:t>seconds</a:t>
            </a:r>
            <a:endParaRPr lang="en-AU" smtClean="0">
              <a:solidFill>
                <a:schemeClr val="bg1">
                  <a:lumMod val="75000"/>
                </a:schemeClr>
              </a:solidFill>
            </a:endParaRPr>
          </a:p>
          <a:p>
            <a:pPr marL="114300" indent="0">
              <a:buNone/>
            </a:pP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664277"/>
            <a:ext cx="23241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68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1123950"/>
            <a:ext cx="5624275" cy="3096000"/>
          </a:xfrm>
        </p:spPr>
        <p:txBody>
          <a:bodyPr/>
          <a:lstStyle/>
          <a:p>
            <a:pPr marL="114300" indent="0">
              <a:buNone/>
            </a:pPr>
            <a:r>
              <a:rPr lang="vi-VN"/>
              <a:t>3. </a:t>
            </a:r>
            <a:r>
              <a:rPr lang="vi-VN" b="1" smtClean="0"/>
              <a:t>setFirstDayOfWeek</a:t>
            </a:r>
            <a:r>
              <a:rPr lang="vi-VN" smtClean="0"/>
              <a:t>(intfirstDayOfWeek</a:t>
            </a:r>
            <a:r>
              <a:rPr lang="vi-VN"/>
              <a:t>): Phương thức được sử dụng ngày đầu tiên trong </a:t>
            </a:r>
            <a:r>
              <a:rPr lang="vi-VN" smtClean="0"/>
              <a:t>tuần</a:t>
            </a:r>
            <a:endParaRPr lang="vi-VN"/>
          </a:p>
          <a:p>
            <a:r>
              <a:rPr lang="vi-VN"/>
              <a:t>simpleCalendarView.</a:t>
            </a:r>
            <a:r>
              <a:rPr lang="vi-VN">
                <a:solidFill>
                  <a:srgbClr val="00B050"/>
                </a:solidFill>
              </a:rPr>
              <a:t>setFirstDayOfWeek</a:t>
            </a:r>
            <a:r>
              <a:rPr lang="vi-VN"/>
              <a:t>(</a:t>
            </a:r>
            <a:r>
              <a:rPr lang="vi-VN">
                <a:solidFill>
                  <a:srgbClr val="FF0000"/>
                </a:solidFill>
              </a:rPr>
              <a:t>2</a:t>
            </a:r>
            <a:r>
              <a:rPr lang="vi-VN"/>
              <a:t>); </a:t>
            </a:r>
            <a:r>
              <a:rPr lang="vi-VN">
                <a:solidFill>
                  <a:schemeClr val="bg1">
                    <a:lumMod val="75000"/>
                  </a:schemeClr>
                </a:solidFill>
              </a:rPr>
              <a:t>// Thiết lập ngày đầu tiên trong tuần là thứ 2</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571750"/>
            <a:ext cx="3514725" cy="196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821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514600" y="819150"/>
            <a:ext cx="6019799" cy="3657600"/>
          </a:xfrm>
        </p:spPr>
        <p:txBody>
          <a:bodyPr/>
          <a:lstStyle/>
          <a:p>
            <a:pPr marL="114300" indent="0">
              <a:buNone/>
            </a:pPr>
            <a:r>
              <a:rPr lang="en-US" smtClean="0"/>
              <a:t>4. </a:t>
            </a:r>
            <a:r>
              <a:rPr lang="vi-VN" b="1"/>
              <a:t>getFirstDayOfWeek(): </a:t>
            </a:r>
            <a:r>
              <a:rPr lang="vi-VN"/>
              <a:t>Phương thức này lấy ngày đầu tiên trong tuần. Phương thức này trả về một số </a:t>
            </a:r>
            <a:r>
              <a:rPr lang="vi-VN" smtClean="0"/>
              <a:t>nguyên</a:t>
            </a:r>
            <a:endParaRPr lang="en-US" smtClean="0"/>
          </a:p>
          <a:p>
            <a:r>
              <a:rPr lang="en-US" smtClean="0">
                <a:solidFill>
                  <a:srgbClr val="00B0F0"/>
                </a:solidFill>
              </a:rPr>
              <a:t>Int</a:t>
            </a:r>
            <a:r>
              <a:rPr lang="en-US" smtClean="0"/>
              <a:t> </a:t>
            </a:r>
            <a:r>
              <a:rPr lang="en-AU"/>
              <a:t>firstDayOfWeek= </a:t>
            </a:r>
            <a:r>
              <a:rPr lang="en-AU" smtClean="0"/>
              <a:t>simpleCalendarView.</a:t>
            </a:r>
            <a:r>
              <a:rPr lang="en-AU"/>
              <a:t> </a:t>
            </a:r>
            <a:r>
              <a:rPr lang="en-AU" smtClean="0">
                <a:solidFill>
                  <a:srgbClr val="00B050"/>
                </a:solidFill>
              </a:rPr>
              <a:t>getFirstDayOfWeek</a:t>
            </a:r>
            <a:r>
              <a:rPr lang="en-AU" smtClean="0"/>
              <a:t>();</a:t>
            </a:r>
            <a:r>
              <a:rPr lang="vi-VN"/>
              <a:t> </a:t>
            </a:r>
            <a:r>
              <a:rPr lang="vi-VN">
                <a:solidFill>
                  <a:schemeClr val="bg1">
                    <a:lumMod val="75000"/>
                  </a:schemeClr>
                </a:solidFill>
              </a:rPr>
              <a:t>// Lấy ngày đầu tiên trong </a:t>
            </a:r>
            <a:r>
              <a:rPr lang="vi-VN" smtClean="0">
                <a:solidFill>
                  <a:schemeClr val="bg1">
                    <a:lumMod val="75000"/>
                  </a:schemeClr>
                </a:solidFill>
              </a:rPr>
              <a:t>tuần</a:t>
            </a:r>
            <a:endParaRPr lang="en-US">
              <a:solidFill>
                <a:schemeClr val="tx1"/>
              </a:solidFill>
            </a:endParaRPr>
          </a:p>
          <a:p>
            <a:pPr marL="114300" indent="0">
              <a:buNone/>
            </a:pPr>
            <a:endParaRPr lang="en-US" smtClean="0">
              <a:solidFill>
                <a:schemeClr val="tx1"/>
              </a:solidFill>
            </a:endParaRPr>
          </a:p>
          <a:p>
            <a:pPr marL="114300" indent="0">
              <a:buNone/>
            </a:pPr>
            <a:r>
              <a:rPr lang="en-US" smtClean="0">
                <a:solidFill>
                  <a:schemeClr val="tx1"/>
                </a:solidFill>
              </a:rPr>
              <a:t>5. </a:t>
            </a:r>
            <a:r>
              <a:rPr lang="en-US" b="1" smtClean="0">
                <a:solidFill>
                  <a:schemeClr val="tx1"/>
                </a:solidFill>
              </a:rPr>
              <a:t>setMaxDate</a:t>
            </a:r>
            <a:r>
              <a:rPr lang="en-US" smtClean="0">
                <a:solidFill>
                  <a:schemeClr val="tx1"/>
                </a:solidFill>
              </a:rPr>
              <a:t>(long maxDate):</a:t>
            </a:r>
            <a:r>
              <a:rPr lang="vi-VN"/>
              <a:t>Phương thức này thiết lập ngày tối đa trong </a:t>
            </a:r>
            <a:r>
              <a:rPr lang="vi-VN" b="1"/>
              <a:t>CalendarView </a:t>
            </a:r>
            <a:r>
              <a:rPr lang="vi-VN"/>
              <a:t>theo milliseconds</a:t>
            </a:r>
            <a:endParaRPr lang="en-US" smtClean="0">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653641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819150"/>
            <a:ext cx="5624275" cy="3733800"/>
          </a:xfrm>
        </p:spPr>
        <p:txBody>
          <a:bodyPr/>
          <a:lstStyle/>
          <a:p>
            <a:pPr marL="114300" indent="0">
              <a:buNone/>
            </a:pPr>
            <a:r>
              <a:rPr lang="vi-VN"/>
              <a:t>simpleCalendarView.</a:t>
            </a:r>
            <a:r>
              <a:rPr lang="vi-VN">
                <a:solidFill>
                  <a:srgbClr val="00B050"/>
                </a:solidFill>
              </a:rPr>
              <a:t>setMaxDate</a:t>
            </a:r>
            <a:r>
              <a:rPr lang="vi-VN"/>
              <a:t>(</a:t>
            </a:r>
            <a:r>
              <a:rPr lang="vi-VN">
                <a:solidFill>
                  <a:srgbClr val="FF0000"/>
                </a:solidFill>
              </a:rPr>
              <a:t>1463918226920L</a:t>
            </a:r>
            <a:r>
              <a:rPr lang="vi-VN"/>
              <a:t>); </a:t>
            </a:r>
            <a:r>
              <a:rPr lang="vi-VN">
                <a:solidFill>
                  <a:schemeClr val="bg1">
                    <a:lumMod val="75000"/>
                  </a:schemeClr>
                </a:solidFill>
              </a:rPr>
              <a:t>// Thiết lập ngày tối đa là 22 tháng 5</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581150"/>
            <a:ext cx="22574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90857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971550"/>
            <a:ext cx="5776675" cy="3248400"/>
          </a:xfrm>
        </p:spPr>
        <p:txBody>
          <a:bodyPr/>
          <a:lstStyle/>
          <a:p>
            <a:r>
              <a:rPr lang="en-US" smtClean="0"/>
              <a:t>Một số thuộc tính thường dùng của CalendarView:</a:t>
            </a:r>
          </a:p>
          <a:p>
            <a:pPr>
              <a:buAutoNum type="arabicPeriod"/>
            </a:pPr>
            <a:r>
              <a:rPr lang="en-AU" b="1" smtClean="0"/>
              <a:t>android:id</a:t>
            </a:r>
            <a:r>
              <a:rPr lang="en-AU" b="1"/>
              <a:t>: </a:t>
            </a:r>
            <a:r>
              <a:rPr lang="en-AU"/>
              <a:t>Là thuộc tính duy </a:t>
            </a:r>
            <a:r>
              <a:rPr lang="en-AU" smtClean="0"/>
              <a:t>nhất của CalendarView</a:t>
            </a:r>
          </a:p>
          <a:p>
            <a:pPr marL="114300" indent="0">
              <a:buNone/>
            </a:pPr>
            <a:r>
              <a:rPr lang="en-US"/>
              <a:t>&lt;</a:t>
            </a:r>
            <a:r>
              <a:rPr lang="en-US" smtClean="0"/>
              <a:t>CalendarView </a:t>
            </a:r>
          </a:p>
          <a:p>
            <a:pPr marL="114300" indent="0">
              <a:buNone/>
            </a:pPr>
            <a:r>
              <a:rPr lang="en-US" smtClean="0"/>
              <a:t>android:id</a:t>
            </a:r>
            <a:r>
              <a:rPr lang="en-US"/>
              <a:t>=</a:t>
            </a:r>
            <a:r>
              <a:rPr lang="en-US">
                <a:solidFill>
                  <a:srgbClr val="00B050"/>
                </a:solidFill>
              </a:rPr>
              <a:t>"@+id/simpleCalendarView" </a:t>
            </a:r>
            <a:r>
              <a:rPr lang="en-US"/>
              <a:t>android:layout_width=</a:t>
            </a:r>
            <a:r>
              <a:rPr lang="en-US">
                <a:solidFill>
                  <a:srgbClr val="00B050"/>
                </a:solidFill>
              </a:rPr>
              <a:t>"fill_parent" </a:t>
            </a:r>
            <a:r>
              <a:rPr lang="en-US"/>
              <a:t>android:layout_height=</a:t>
            </a:r>
            <a:r>
              <a:rPr lang="en-US">
                <a:solidFill>
                  <a:srgbClr val="00B050"/>
                </a:solidFill>
              </a:rPr>
              <a:t>"fill_parent"</a:t>
            </a:r>
            <a:r>
              <a:rPr lang="en-US"/>
              <a:t> /&gt; </a:t>
            </a:r>
            <a:endParaRPr lang="en-AU" smtClean="0"/>
          </a:p>
          <a:p>
            <a:pPr marL="114300" indent="0">
              <a:buNone/>
            </a:pPr>
            <a:r>
              <a:rPr lang="vi-VN">
                <a:solidFill>
                  <a:schemeClr val="bg1">
                    <a:lumMod val="75000"/>
                  </a:schemeClr>
                </a:solidFill>
              </a:rPr>
              <a:t>Dựa vào Id ta sẽ </a:t>
            </a:r>
            <a:r>
              <a:rPr lang="vi-VN" smtClean="0">
                <a:solidFill>
                  <a:schemeClr val="bg1">
                    <a:lumMod val="75000"/>
                  </a:schemeClr>
                </a:solidFill>
              </a:rPr>
              <a:t>lấy </a:t>
            </a:r>
            <a:r>
              <a:rPr lang="vi-VN">
                <a:solidFill>
                  <a:schemeClr val="bg1">
                    <a:lumMod val="75000"/>
                  </a:schemeClr>
                </a:solidFill>
              </a:rPr>
              <a:t>được control theo đúng Id </a:t>
            </a:r>
            <a:r>
              <a:rPr lang="vi-VN" smtClean="0">
                <a:solidFill>
                  <a:schemeClr val="bg1">
                    <a:lumMod val="75000"/>
                  </a:schemeClr>
                </a:solidFill>
              </a:rPr>
              <a:t>này</a:t>
            </a:r>
            <a:endParaRPr lang="en-US" smtClean="0">
              <a:solidFill>
                <a:schemeClr val="bg1">
                  <a:lumMod val="75000"/>
                </a:schemeClr>
              </a:solidFill>
            </a:endParaRPr>
          </a:p>
          <a:p>
            <a:pPr marL="114300" indent="0">
              <a:buNone/>
            </a:pPr>
            <a:r>
              <a:rPr lang="en-US">
                <a:solidFill>
                  <a:srgbClr val="00B0F0"/>
                </a:solidFill>
              </a:rPr>
              <a:t>CalendarView</a:t>
            </a:r>
            <a:r>
              <a:rPr lang="en-US"/>
              <a:t> simpleCalendarView = (</a:t>
            </a:r>
            <a:r>
              <a:rPr lang="en-US">
                <a:solidFill>
                  <a:srgbClr val="00B0F0"/>
                </a:solidFill>
              </a:rPr>
              <a:t>CalendarView</a:t>
            </a:r>
            <a:r>
              <a:rPr lang="en-US"/>
              <a:t>) </a:t>
            </a:r>
            <a:r>
              <a:rPr lang="en-US">
                <a:solidFill>
                  <a:srgbClr val="00B050"/>
                </a:solidFill>
              </a:rPr>
              <a:t>findViewById</a:t>
            </a:r>
            <a:r>
              <a:rPr lang="en-US"/>
              <a:t>(</a:t>
            </a:r>
            <a:r>
              <a:rPr lang="en-US">
                <a:solidFill>
                  <a:srgbClr val="00B0F0"/>
                </a:solidFill>
              </a:rPr>
              <a:t>R</a:t>
            </a:r>
            <a:r>
              <a:rPr lang="en-US"/>
              <a:t>.id.simpleCalendarView);</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122564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971550"/>
            <a:ext cx="5700476" cy="3248400"/>
          </a:xfrm>
        </p:spPr>
        <p:txBody>
          <a:bodyPr/>
          <a:lstStyle/>
          <a:p>
            <a:pPr marL="114300" indent="0">
              <a:buNone/>
            </a:pPr>
            <a:r>
              <a:rPr lang="en-US" smtClean="0"/>
              <a:t>2. </a:t>
            </a:r>
            <a:r>
              <a:rPr lang="en-US" b="1" smtClean="0"/>
              <a:t>android: </a:t>
            </a:r>
            <a:r>
              <a:rPr lang="vi-VN" b="1"/>
              <a:t>firstDayOfWeek:</a:t>
            </a:r>
            <a:r>
              <a:rPr lang="vi-VN"/>
              <a:t> Thuộc tính này dùng để thiết lập ngày trong tiên trong tuần. Chúng ta cũng có thể thiết lập thuộc tính này trong java class bằng cách sử dụng phương thức </a:t>
            </a:r>
            <a:r>
              <a:rPr lang="vi-VN" b="1"/>
              <a:t>setFirstDayOfWeek(int firstDayOfWeek</a:t>
            </a:r>
            <a:r>
              <a:rPr lang="vi-VN" b="1" smtClean="0"/>
              <a:t>)</a:t>
            </a:r>
            <a:endParaRPr lang="en-US" b="1" smtClean="0"/>
          </a:p>
          <a:p>
            <a:pPr marL="114300" indent="0">
              <a:buNone/>
            </a:pPr>
            <a:r>
              <a:rPr lang="en-US"/>
              <a:t>&lt;CalendarView </a:t>
            </a:r>
            <a:endParaRPr lang="en-US" smtClean="0"/>
          </a:p>
          <a:p>
            <a:pPr marL="114300" indent="0">
              <a:buNone/>
            </a:pPr>
            <a:r>
              <a:rPr lang="en-US" smtClean="0"/>
              <a:t>android:id</a:t>
            </a:r>
            <a:r>
              <a:rPr lang="en-US"/>
              <a:t>=</a:t>
            </a:r>
            <a:r>
              <a:rPr lang="en-US">
                <a:solidFill>
                  <a:srgbClr val="00B050"/>
                </a:solidFill>
              </a:rPr>
              <a:t>"@+id/simpleCalendarView" </a:t>
            </a:r>
            <a:r>
              <a:rPr lang="en-US"/>
              <a:t>android:layout_width=</a:t>
            </a:r>
            <a:r>
              <a:rPr lang="en-US">
                <a:solidFill>
                  <a:srgbClr val="00B050"/>
                </a:solidFill>
              </a:rPr>
              <a:t>"fill_parent" </a:t>
            </a:r>
            <a:r>
              <a:rPr lang="en-US"/>
              <a:t>android:layout_height=</a:t>
            </a:r>
            <a:r>
              <a:rPr lang="en-US">
                <a:solidFill>
                  <a:srgbClr val="00B050"/>
                </a:solidFill>
              </a:rPr>
              <a:t>"fill_parent" </a:t>
            </a:r>
            <a:r>
              <a:rPr lang="en-US"/>
              <a:t>android:firstDayOfWeek=</a:t>
            </a:r>
            <a:r>
              <a:rPr lang="en-US">
                <a:solidFill>
                  <a:srgbClr val="00B050"/>
                </a:solidFill>
              </a:rPr>
              <a:t>"2" </a:t>
            </a:r>
            <a:r>
              <a:rPr lang="en-US"/>
              <a:t>/&gt;</a:t>
            </a: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979896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43200" y="742950"/>
            <a:ext cx="5715000" cy="3733800"/>
          </a:xfrm>
        </p:spPr>
        <p:txBody>
          <a:bodyPr/>
          <a:lstStyle/>
          <a:p>
            <a:pPr marL="114300" indent="0">
              <a:buNone/>
            </a:pPr>
            <a:r>
              <a:rPr lang="en-US" smtClean="0"/>
              <a:t>3. </a:t>
            </a:r>
            <a:r>
              <a:rPr lang="en-US" b="1" smtClean="0"/>
              <a:t>android:</a:t>
            </a:r>
            <a:r>
              <a:rPr lang="en-AU" b="1"/>
              <a:t> focusedMonthDateColor</a:t>
            </a:r>
            <a:r>
              <a:rPr lang="en-AU" b="1" smtClean="0"/>
              <a:t>:</a:t>
            </a:r>
            <a:r>
              <a:rPr lang="vi-VN"/>
              <a:t> Thuộc tính này được sử dụng thiết </a:t>
            </a:r>
            <a:r>
              <a:rPr lang="vi-VN" smtClean="0"/>
              <a:t>lập</a:t>
            </a:r>
            <a:r>
              <a:rPr lang="en-US" smtClean="0"/>
              <a:t> màu cho</a:t>
            </a:r>
            <a:r>
              <a:rPr lang="vi-VN" smtClean="0"/>
              <a:t> </a:t>
            </a:r>
            <a:r>
              <a:rPr lang="vi-VN"/>
              <a:t>các ngày trong tháng hiện tại. Chúng ta cũng có thể thiết lập thuộc tính này trong java class bằng cách sử dụng </a:t>
            </a:r>
            <a:r>
              <a:rPr lang="vi-VN" b="1"/>
              <a:t> </a:t>
            </a:r>
            <a:r>
              <a:rPr lang="en-US" smtClean="0"/>
              <a:t>phương thức </a:t>
            </a:r>
            <a:r>
              <a:rPr lang="en-US" b="1" smtClean="0"/>
              <a:t>setFocusedMonthDateColor(int color)</a:t>
            </a:r>
          </a:p>
          <a:p>
            <a:pPr marL="114300" indent="0">
              <a:buNone/>
            </a:pPr>
            <a:r>
              <a:rPr lang="en-AU"/>
              <a:t>&lt;CalendarView </a:t>
            </a:r>
            <a:endParaRPr lang="en-AU" smtClean="0"/>
          </a:p>
          <a:p>
            <a:pPr marL="114300" indent="0">
              <a:buNone/>
            </a:pPr>
            <a:r>
              <a:rPr lang="en-AU" smtClean="0"/>
              <a:t>android:id</a:t>
            </a:r>
            <a:r>
              <a:rPr lang="en-AU"/>
              <a:t>=</a:t>
            </a:r>
            <a:r>
              <a:rPr lang="en-AU">
                <a:solidFill>
                  <a:srgbClr val="00B050"/>
                </a:solidFill>
              </a:rPr>
              <a:t>"@+id/simpleCalendarView" </a:t>
            </a:r>
            <a:r>
              <a:rPr lang="en-AU"/>
              <a:t>android:layout_width=</a:t>
            </a:r>
            <a:r>
              <a:rPr lang="en-AU">
                <a:solidFill>
                  <a:srgbClr val="00B050"/>
                </a:solidFill>
              </a:rPr>
              <a:t>"fill_parent" </a:t>
            </a:r>
            <a:r>
              <a:rPr lang="en-AU"/>
              <a:t>android:layout_height=</a:t>
            </a:r>
            <a:r>
              <a:rPr lang="en-AU">
                <a:solidFill>
                  <a:srgbClr val="00B050"/>
                </a:solidFill>
              </a:rPr>
              <a:t>"fill_parent" </a:t>
            </a:r>
            <a:r>
              <a:rPr lang="en-AU"/>
              <a:t>android:firstDayOfWeek=</a:t>
            </a:r>
            <a:r>
              <a:rPr lang="en-AU">
                <a:solidFill>
                  <a:srgbClr val="00B050"/>
                </a:solidFill>
              </a:rPr>
              <a:t>"2" </a:t>
            </a:r>
            <a:r>
              <a:rPr lang="en-AU"/>
              <a:t>android:focusedMonthDateColor=</a:t>
            </a:r>
            <a:r>
              <a:rPr lang="en-AU">
                <a:solidFill>
                  <a:srgbClr val="00B050"/>
                </a:solidFill>
              </a:rPr>
              <a:t>"#ff0" </a:t>
            </a:r>
            <a:r>
              <a:rPr lang="en-AU"/>
              <a:t>/&gt; </a:t>
            </a:r>
            <a:r>
              <a:rPr lang="en-AU">
                <a:solidFill>
                  <a:schemeClr val="bg1">
                    <a:lumMod val="75000"/>
                  </a:schemeClr>
                </a:solidFill>
              </a:rPr>
              <a:t>&lt;!-- Thiết lập màu vàng cho các ngày trong tháng --&gt;</a:t>
            </a:r>
            <a:endParaRPr lang="en-AU" b="1">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281296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742950"/>
            <a:ext cx="5700475" cy="3657600"/>
          </a:xfrm>
        </p:spPr>
        <p:txBody>
          <a:bodyPr/>
          <a:lstStyle/>
          <a:p>
            <a:pPr marL="114300" indent="0">
              <a:buNone/>
            </a:pPr>
            <a:r>
              <a:rPr lang="en-US" smtClean="0"/>
              <a:t>4. </a:t>
            </a:r>
            <a:r>
              <a:rPr lang="en-US" b="1" smtClean="0"/>
              <a:t>android:</a:t>
            </a:r>
            <a:r>
              <a:rPr lang="vi-VN" b="1"/>
              <a:t>unfocusedMonthDateColor:</a:t>
            </a:r>
            <a:r>
              <a:rPr lang="vi-VN"/>
              <a:t> </a:t>
            </a:r>
            <a:r>
              <a:rPr lang="vi-VN" b="1"/>
              <a:t> </a:t>
            </a:r>
            <a:r>
              <a:rPr lang="vi-VN"/>
              <a:t>Thuộc tính này được sử dụng thiết lập </a:t>
            </a:r>
            <a:r>
              <a:rPr lang="en-US" smtClean="0"/>
              <a:t>màu cho </a:t>
            </a:r>
            <a:r>
              <a:rPr lang="vi-VN" smtClean="0"/>
              <a:t>các </a:t>
            </a:r>
            <a:r>
              <a:rPr lang="vi-VN"/>
              <a:t>ngày không phải trong tháng hiện </a:t>
            </a:r>
            <a:r>
              <a:rPr lang="vi-VN" smtClean="0"/>
              <a:t>tại</a:t>
            </a:r>
            <a:r>
              <a:rPr lang="en-US" smtClean="0"/>
              <a:t>. </a:t>
            </a:r>
            <a:r>
              <a:rPr lang="vi-VN"/>
              <a:t>Chúng ta cũng có thể thiết lập thuộc tính này trong java class bằng cách sử dụng phương thức</a:t>
            </a:r>
            <a:r>
              <a:rPr lang="vi-VN" b="1"/>
              <a:t> setUnfocusedMonthDateColor(int color</a:t>
            </a:r>
            <a:r>
              <a:rPr lang="vi-VN" b="1" smtClean="0"/>
              <a:t>)</a:t>
            </a:r>
            <a:endParaRPr lang="en-US" b="1" smtClean="0"/>
          </a:p>
          <a:p>
            <a:pPr marL="114300" indent="0">
              <a:buNone/>
            </a:pPr>
            <a:r>
              <a:rPr lang="vi-VN"/>
              <a:t>&lt;CalendarView </a:t>
            </a:r>
            <a:endParaRPr lang="en-US" smtClean="0"/>
          </a:p>
          <a:p>
            <a:pPr marL="114300" indent="0">
              <a:buNone/>
            </a:pPr>
            <a:r>
              <a:rPr lang="vi-VN" smtClean="0"/>
              <a:t>android:id</a:t>
            </a:r>
            <a:r>
              <a:rPr lang="vi-VN"/>
              <a:t>=</a:t>
            </a:r>
            <a:r>
              <a:rPr lang="vi-VN">
                <a:solidFill>
                  <a:srgbClr val="00B050"/>
                </a:solidFill>
              </a:rPr>
              <a:t>"@+id/simpleCalendarView" </a:t>
            </a:r>
            <a:r>
              <a:rPr lang="vi-VN"/>
              <a:t>android:layout_width=</a:t>
            </a:r>
            <a:r>
              <a:rPr lang="vi-VN">
                <a:solidFill>
                  <a:srgbClr val="00B050"/>
                </a:solidFill>
              </a:rPr>
              <a:t>"fill_parent" </a:t>
            </a:r>
            <a:r>
              <a:rPr lang="vi-VN"/>
              <a:t>android:layout_height=</a:t>
            </a:r>
            <a:r>
              <a:rPr lang="vi-VN">
                <a:solidFill>
                  <a:srgbClr val="00B050"/>
                </a:solidFill>
              </a:rPr>
              <a:t>"fill_parent" </a:t>
            </a:r>
            <a:r>
              <a:rPr lang="vi-VN"/>
              <a:t>android:firstDayOfWeek=</a:t>
            </a:r>
            <a:r>
              <a:rPr lang="vi-VN">
                <a:solidFill>
                  <a:srgbClr val="00B050"/>
                </a:solidFill>
              </a:rPr>
              <a:t>"2" </a:t>
            </a:r>
            <a:r>
              <a:rPr lang="vi-VN"/>
              <a:t>android:unfocusedMonthDateColor=</a:t>
            </a:r>
            <a:r>
              <a:rPr lang="vi-VN">
                <a:solidFill>
                  <a:srgbClr val="00B050"/>
                </a:solidFill>
              </a:rPr>
              <a:t>"#f00" </a:t>
            </a:r>
            <a:r>
              <a:rPr lang="vi-VN"/>
              <a:t>/&gt; </a:t>
            </a:r>
            <a:r>
              <a:rPr lang="vi-VN">
                <a:solidFill>
                  <a:schemeClr val="bg1">
                    <a:lumMod val="75000"/>
                  </a:schemeClr>
                </a:solidFill>
              </a:rPr>
              <a:t>&lt;!-- thiết lập màu đỏ cho các ngày không nằm trong tháng --&gt;</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198442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ctrTitle"/>
          </p:nvPr>
        </p:nvSpPr>
        <p:spPr>
          <a:xfrm>
            <a:off x="2361000" y="1735750"/>
            <a:ext cx="43350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WebView</a:t>
            </a:r>
            <a:endParaRPr sz="4800" dirty="0"/>
          </a:p>
        </p:txBody>
      </p:sp>
      <p:sp>
        <p:nvSpPr>
          <p:cNvPr id="121" name="Google Shape;121;p19"/>
          <p:cNvSpPr txBox="1">
            <a:spLocks noGrp="1"/>
          </p:cNvSpPr>
          <p:nvPr>
            <p:ph type="ctrTitle"/>
          </p:nvPr>
        </p:nvSpPr>
        <p:spPr>
          <a:xfrm>
            <a:off x="2404575" y="893524"/>
            <a:ext cx="43350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i="0" dirty="0">
                <a:solidFill>
                  <a:schemeClr val="accent1"/>
                </a:solidFill>
              </a:rPr>
              <a:t>1</a:t>
            </a:r>
            <a:endParaRPr sz="4800" i="0" dirty="0">
              <a:solidFill>
                <a:schemeClr val="accent1"/>
              </a:solidFill>
            </a:endParaRPr>
          </a:p>
        </p:txBody>
      </p:sp>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12930759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895350"/>
            <a:ext cx="5624275" cy="3324600"/>
          </a:xfrm>
        </p:spPr>
        <p:txBody>
          <a:bodyPr/>
          <a:lstStyle/>
          <a:p>
            <a:pPr marL="114300" indent="0">
              <a:buNone/>
            </a:pPr>
            <a:r>
              <a:rPr lang="en-US" smtClean="0"/>
              <a:t>5.</a:t>
            </a:r>
            <a:r>
              <a:rPr lang="vi-VN" b="1"/>
              <a:t> android:maxDate:</a:t>
            </a:r>
            <a:r>
              <a:rPr lang="vi-VN"/>
              <a:t> Thuộc tính này dùng thiết lập ngày hiển thị tối đa trong CalendarView. Thuộc tính này sử dụng định dạng mm/dd/yyyy</a:t>
            </a:r>
            <a:r>
              <a:rPr lang="vi-VN" smtClean="0"/>
              <a:t>.</a:t>
            </a:r>
            <a:endParaRPr lang="en-US" smtClean="0"/>
          </a:p>
          <a:p>
            <a:pPr marL="114300" indent="0">
              <a:buNone/>
            </a:pPr>
            <a:r>
              <a:rPr lang="vi-VN"/>
              <a:t>&lt;CalendarView </a:t>
            </a:r>
            <a:endParaRPr lang="en-US" smtClean="0"/>
          </a:p>
          <a:p>
            <a:pPr marL="114300" indent="0">
              <a:buNone/>
            </a:pPr>
            <a:r>
              <a:rPr lang="vi-VN" smtClean="0"/>
              <a:t>android:id</a:t>
            </a:r>
            <a:r>
              <a:rPr lang="vi-VN"/>
              <a:t>=</a:t>
            </a:r>
            <a:r>
              <a:rPr lang="vi-VN">
                <a:solidFill>
                  <a:srgbClr val="00B050"/>
                </a:solidFill>
              </a:rPr>
              <a:t>"@+id/simpleCalendarView" </a:t>
            </a:r>
            <a:r>
              <a:rPr lang="vi-VN"/>
              <a:t>android:layout_width=</a:t>
            </a:r>
            <a:r>
              <a:rPr lang="vi-VN">
                <a:solidFill>
                  <a:srgbClr val="00B050"/>
                </a:solidFill>
              </a:rPr>
              <a:t>"fill_parent" </a:t>
            </a:r>
            <a:r>
              <a:rPr lang="vi-VN"/>
              <a:t>android:layout_height=</a:t>
            </a:r>
            <a:r>
              <a:rPr lang="vi-VN">
                <a:solidFill>
                  <a:srgbClr val="00B050"/>
                </a:solidFill>
              </a:rPr>
              <a:t>"fill_parent" </a:t>
            </a:r>
            <a:r>
              <a:rPr lang="vi-VN"/>
              <a:t>android:firstDayOfWeek=</a:t>
            </a:r>
            <a:r>
              <a:rPr lang="vi-VN">
                <a:solidFill>
                  <a:srgbClr val="00B050"/>
                </a:solidFill>
              </a:rPr>
              <a:t>"2" </a:t>
            </a:r>
            <a:r>
              <a:rPr lang="vi-VN"/>
              <a:t>android:maxDate=</a:t>
            </a:r>
            <a:r>
              <a:rPr lang="vi-VN">
                <a:solidFill>
                  <a:srgbClr val="00B050"/>
                </a:solidFill>
              </a:rPr>
              <a:t>"05/22/2018" </a:t>
            </a:r>
            <a:r>
              <a:rPr lang="vi-VN"/>
              <a:t>/&gt; </a:t>
            </a:r>
            <a:r>
              <a:rPr lang="vi-VN">
                <a:solidFill>
                  <a:schemeClr val="bg1">
                    <a:lumMod val="75000"/>
                  </a:schemeClr>
                </a:solidFill>
              </a:rPr>
              <a:t>&lt;!-- Thiết lập ngày hiển thị tối đa đến đến 22/05/2018 --&gt;</a:t>
            </a:r>
            <a:endParaRPr lang="en-AU">
              <a:solidFill>
                <a:schemeClr val="bg1">
                  <a:lumMod val="75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23162982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43200" y="971550"/>
            <a:ext cx="5548075" cy="3276600"/>
          </a:xfrm>
        </p:spPr>
        <p:txBody>
          <a:bodyPr/>
          <a:lstStyle/>
          <a:p>
            <a:pPr marL="114300" indent="0">
              <a:buNone/>
            </a:pPr>
            <a:r>
              <a:rPr lang="en-US" smtClean="0"/>
              <a:t>6. </a:t>
            </a:r>
            <a:r>
              <a:rPr lang="vi-VN" b="1"/>
              <a:t> android:minDate:</a:t>
            </a:r>
            <a:r>
              <a:rPr lang="vi-VN"/>
              <a:t> Thuộc tính này dùng thiết lập ngày hiển thị tối thiểu trong CalendarView. Thuộc tính này sử dụng định dạng mm/dd/yyyy</a:t>
            </a:r>
            <a:r>
              <a:rPr lang="vi-VN" smtClean="0"/>
              <a:t>.</a:t>
            </a:r>
            <a:endParaRPr lang="en-US" smtClean="0"/>
          </a:p>
          <a:p>
            <a:pPr marL="114300" indent="0">
              <a:buNone/>
            </a:pPr>
            <a:r>
              <a:rPr lang="en-AU"/>
              <a:t>&lt;CalendarView android:id=</a:t>
            </a:r>
            <a:r>
              <a:rPr lang="en-AU">
                <a:solidFill>
                  <a:srgbClr val="00B050"/>
                </a:solidFill>
              </a:rPr>
              <a:t>"@+id/simpleCalendarView" </a:t>
            </a:r>
            <a:r>
              <a:rPr lang="en-AU"/>
              <a:t>android:layout_width=</a:t>
            </a:r>
            <a:r>
              <a:rPr lang="en-AU">
                <a:solidFill>
                  <a:srgbClr val="00B050"/>
                </a:solidFill>
              </a:rPr>
              <a:t>"fill_parent" </a:t>
            </a:r>
            <a:r>
              <a:rPr lang="en-AU"/>
              <a:t>android:layout_height=</a:t>
            </a:r>
            <a:r>
              <a:rPr lang="en-AU">
                <a:solidFill>
                  <a:srgbClr val="00B050"/>
                </a:solidFill>
              </a:rPr>
              <a:t>"fill_parent" </a:t>
            </a:r>
            <a:r>
              <a:rPr lang="en-AU"/>
              <a:t>android:firstDayOfWeek=</a:t>
            </a:r>
            <a:r>
              <a:rPr lang="en-AU">
                <a:solidFill>
                  <a:srgbClr val="00B050"/>
                </a:solidFill>
              </a:rPr>
              <a:t>"2" </a:t>
            </a:r>
            <a:r>
              <a:rPr lang="en-AU"/>
              <a:t>android:minDate=</a:t>
            </a:r>
            <a:r>
              <a:rPr lang="en-AU">
                <a:solidFill>
                  <a:srgbClr val="00B050"/>
                </a:solidFill>
              </a:rPr>
              <a:t>"05/22/2017" </a:t>
            </a:r>
            <a:r>
              <a:rPr lang="en-AU">
                <a:solidFill>
                  <a:schemeClr val="bg1">
                    <a:lumMod val="75000"/>
                  </a:schemeClr>
                </a:solidFill>
              </a:rPr>
              <a:t>/&gt; &lt;!-- Thiết lập ngày hiển thị tối thiểu cho CalendarView --&gt;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2626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895350"/>
            <a:ext cx="5624275" cy="3324600"/>
          </a:xfrm>
        </p:spPr>
        <p:txBody>
          <a:bodyPr/>
          <a:lstStyle/>
          <a:p>
            <a:pPr marL="114300" indent="0">
              <a:buNone/>
            </a:pPr>
            <a:r>
              <a:rPr lang="en-US" smtClean="0"/>
              <a:t>7.</a:t>
            </a:r>
            <a:r>
              <a:rPr lang="vi-VN" b="1"/>
              <a:t> android:selectedDateVerticalBar:</a:t>
            </a:r>
            <a:r>
              <a:rPr lang="vi-VN"/>
              <a:t>  Thuộc tính này được sử dụng để thiết lập thuộc tính màu cho thanh cuộn theo chiều dọc</a:t>
            </a:r>
            <a:r>
              <a:rPr lang="vi-VN" smtClean="0"/>
              <a:t>.</a:t>
            </a:r>
            <a:endParaRPr lang="en-US" smtClean="0"/>
          </a:p>
          <a:p>
            <a:pPr marL="114300" indent="0">
              <a:buNone/>
            </a:pPr>
            <a:r>
              <a:rPr lang="en-AU"/>
              <a:t>android:selectedDateVerticalBar=</a:t>
            </a:r>
            <a:r>
              <a:rPr lang="en-AU">
                <a:solidFill>
                  <a:srgbClr val="00B050"/>
                </a:solidFill>
              </a:rPr>
              <a:t>"@color/black" </a:t>
            </a:r>
            <a:endParaRPr lang="en-AU" smtClean="0">
              <a:solidFill>
                <a:srgbClr val="00B050"/>
              </a:solidFill>
            </a:endParaRPr>
          </a:p>
          <a:p>
            <a:pPr marL="114300" indent="0">
              <a:buNone/>
            </a:pPr>
            <a:r>
              <a:rPr lang="en-US" smtClean="0">
                <a:solidFill>
                  <a:schemeClr val="tx1"/>
                </a:solidFill>
              </a:rPr>
              <a:t>8. </a:t>
            </a:r>
            <a:r>
              <a:rPr lang="vi-VN" b="1"/>
              <a:t>android:selectedWeekBackgroundColor:</a:t>
            </a:r>
            <a:r>
              <a:rPr lang="vi-VN"/>
              <a:t> Thuộc tính này được sử dụng thiết lập màu nền cho tuần trong CalendarView được </a:t>
            </a:r>
            <a:r>
              <a:rPr lang="vi-VN" smtClean="0"/>
              <a:t>chọn</a:t>
            </a:r>
            <a:r>
              <a:rPr lang="en-US" smtClean="0"/>
              <a:t>.</a:t>
            </a:r>
          </a:p>
          <a:p>
            <a:pPr marL="114300" indent="0">
              <a:buNone/>
            </a:pPr>
            <a:r>
              <a:rPr lang="en-AU"/>
              <a:t>android:selectedWeekBackgroundColor=</a:t>
            </a:r>
            <a:r>
              <a:rPr lang="en-AU">
                <a:solidFill>
                  <a:srgbClr val="00B050"/>
                </a:solidFill>
              </a:rPr>
              <a:t>"#f00"</a:t>
            </a:r>
            <a:endParaRPr lang="en-US">
              <a:solidFill>
                <a:srgbClr val="00B050"/>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766169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895350"/>
            <a:ext cx="5700475" cy="3324600"/>
          </a:xfrm>
        </p:spPr>
        <p:txBody>
          <a:bodyPr/>
          <a:lstStyle/>
          <a:p>
            <a:pPr marL="114300" indent="0">
              <a:buNone/>
            </a:pPr>
            <a:r>
              <a:rPr lang="en-US" smtClean="0"/>
              <a:t>9. </a:t>
            </a:r>
            <a:r>
              <a:rPr lang="vi-VN" b="1"/>
              <a:t>android:showWeekNumber: </a:t>
            </a:r>
            <a:r>
              <a:rPr lang="vi-VN"/>
              <a:t>Thuộc tính này được sử dụng để hiển thị hoặc dấu số tuần trong </a:t>
            </a:r>
            <a:r>
              <a:rPr lang="vi-VN" b="1"/>
              <a:t>CalendarView. </a:t>
            </a:r>
            <a:r>
              <a:rPr lang="vi-VN"/>
              <a:t>Trong thuộc tính này nếu chúng ta thiết lập giá trị </a:t>
            </a:r>
            <a:r>
              <a:rPr lang="vi-VN" b="1"/>
              <a:t>true </a:t>
            </a:r>
            <a:r>
              <a:rPr lang="vi-VN"/>
              <a:t>là hiển thị, ngược lại là false là dấu</a:t>
            </a:r>
            <a:r>
              <a:rPr lang="vi-VN" smtClean="0"/>
              <a:t>.</a:t>
            </a:r>
            <a:endParaRPr lang="en-US" smtClean="0"/>
          </a:p>
          <a:p>
            <a:pPr marL="114300" indent="0">
              <a:buNone/>
            </a:pPr>
            <a:r>
              <a:rPr lang="en-AU"/>
              <a:t>android:showWeekNumber=</a:t>
            </a:r>
            <a:r>
              <a:rPr lang="en-AU">
                <a:solidFill>
                  <a:srgbClr val="00B050"/>
                </a:solidFill>
              </a:rPr>
              <a:t>"</a:t>
            </a:r>
            <a:r>
              <a:rPr lang="en-AU" smtClean="0">
                <a:solidFill>
                  <a:srgbClr val="00B050"/>
                </a:solidFill>
              </a:rPr>
              <a:t>false“</a:t>
            </a:r>
            <a:endParaRPr lang="en-AU" smtClean="0">
              <a:solidFill>
                <a:schemeClr val="tx1"/>
              </a:solidFill>
            </a:endParaRPr>
          </a:p>
          <a:p>
            <a:pPr marL="114300" indent="0">
              <a:buNone/>
            </a:pPr>
            <a:r>
              <a:rPr lang="en-US" smtClean="0">
                <a:solidFill>
                  <a:schemeClr val="tx1"/>
                </a:solidFill>
              </a:rPr>
              <a:t>10. </a:t>
            </a:r>
            <a:r>
              <a:rPr lang="en-AU" b="1"/>
              <a:t>android:weekNumberColor:</a:t>
            </a:r>
            <a:r>
              <a:rPr lang="en-AU"/>
              <a:t> Thuộc tính này sử dụng thiết lập màu cho số tuần hiển thị</a:t>
            </a:r>
            <a:r>
              <a:rPr lang="en-AU" smtClean="0"/>
              <a:t>.</a:t>
            </a:r>
          </a:p>
          <a:p>
            <a:pPr marL="114300" indent="0">
              <a:buNone/>
            </a:pPr>
            <a:r>
              <a:rPr lang="en-AU"/>
              <a:t>android:weekNumberColor=</a:t>
            </a:r>
            <a:r>
              <a:rPr lang="en-AU">
                <a:solidFill>
                  <a:srgbClr val="00B050"/>
                </a:solidFill>
              </a:rPr>
              <a:t>"#f00"</a:t>
            </a:r>
            <a:endParaRPr lang="en-AU" smtClean="0">
              <a:solidFill>
                <a:srgbClr val="00B050"/>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549547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mtClean="0"/>
              <a:t>CalendarView</a:t>
            </a:r>
            <a:endParaRPr lang="en-AU" sz="2400"/>
          </a:p>
        </p:txBody>
      </p:sp>
      <p:sp>
        <p:nvSpPr>
          <p:cNvPr id="3" name="Text Placeholder 2"/>
          <p:cNvSpPr>
            <a:spLocks noGrp="1"/>
          </p:cNvSpPr>
          <p:nvPr>
            <p:ph type="body" idx="1"/>
          </p:nvPr>
        </p:nvSpPr>
        <p:spPr>
          <a:xfrm>
            <a:off x="2757724" y="971550"/>
            <a:ext cx="5548075" cy="3248400"/>
          </a:xfrm>
        </p:spPr>
        <p:txBody>
          <a:bodyPr/>
          <a:lstStyle/>
          <a:p>
            <a:pPr marL="114300" indent="0">
              <a:buNone/>
            </a:pPr>
            <a:r>
              <a:rPr lang="en-US" smtClean="0"/>
              <a:t>11. </a:t>
            </a:r>
            <a:r>
              <a:rPr lang="vi-VN" b="1"/>
              <a:t> android:weekSeparatorLineColor:</a:t>
            </a:r>
            <a:r>
              <a:rPr lang="vi-VN"/>
              <a:t> Thuộc tính này sử dụng để thiết lập màu đường phân cách giữa các tuần</a:t>
            </a:r>
            <a:r>
              <a:rPr lang="vi-VN" smtClean="0"/>
              <a:t>.</a:t>
            </a:r>
            <a:endParaRPr lang="en-US" smtClean="0"/>
          </a:p>
          <a:p>
            <a:pPr marL="114300" indent="0">
              <a:buNone/>
            </a:pPr>
            <a:r>
              <a:rPr lang="en-AU"/>
              <a:t>android:weekSeparatorLineColor=</a:t>
            </a:r>
            <a:r>
              <a:rPr lang="en-AU">
                <a:solidFill>
                  <a:srgbClr val="00B050"/>
                </a:solidFill>
              </a:rPr>
              <a:t>"#0f0"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56800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7CF2EB3-1FB0-44DE-924A-B062741258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sp>
        <p:nvSpPr>
          <p:cNvPr id="10" name="Google Shape;152;p23">
            <a:extLst>
              <a:ext uri="{FF2B5EF4-FFF2-40B4-BE49-F238E27FC236}">
                <a16:creationId xmlns:a16="http://schemas.microsoft.com/office/drawing/2014/main" xmlns="" id="{00266FB5-A22C-498E-98E0-BA4EDA1046A7}"/>
              </a:ext>
            </a:extLst>
          </p:cNvPr>
          <p:cNvSpPr txBox="1">
            <a:spLocks/>
          </p:cNvSpPr>
          <p:nvPr/>
        </p:nvSpPr>
        <p:spPr>
          <a:xfrm>
            <a:off x="1600200" y="57150"/>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000" dirty="0">
                <a:solidFill>
                  <a:schemeClr val="tx1">
                    <a:lumMod val="50000"/>
                  </a:schemeClr>
                </a:solidFill>
                <a:latin typeface="Times New Roman" panose="02020603050405020304" pitchFamily="18" charset="0"/>
                <a:cs typeface="Times New Roman" panose="02020603050405020304" pitchFamily="18" charset="0"/>
              </a:rPr>
              <a:t>File activity_main.xml</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1" y="659323"/>
            <a:ext cx="7151541" cy="417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765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38400" y="133350"/>
            <a:ext cx="4335000" cy="784800"/>
          </a:xfrm>
        </p:spPr>
        <p:txBody>
          <a:bodyPr/>
          <a:lstStyle/>
          <a:p>
            <a:r>
              <a:rPr lang="en-US">
                <a:solidFill>
                  <a:schemeClr val="tx1">
                    <a:lumMod val="50000"/>
                  </a:schemeClr>
                </a:solidFill>
                <a:latin typeface="Times New Roman" panose="02020603050405020304" pitchFamily="18" charset="0"/>
                <a:cs typeface="Times New Roman" panose="02020603050405020304" pitchFamily="18" charset="0"/>
              </a:rPr>
              <a:t>File </a:t>
            </a:r>
            <a:r>
              <a:rPr lang="en-US" sz="2000">
                <a:solidFill>
                  <a:schemeClr val="tx1">
                    <a:lumMod val="50000"/>
                  </a:schemeClr>
                </a:solidFill>
                <a:latin typeface="Times New Roman" panose="02020603050405020304" pitchFamily="18" charset="0"/>
                <a:cs typeface="Times New Roman" panose="02020603050405020304" pitchFamily="18" charset="0"/>
              </a:rPr>
              <a:t>MainActivity.java</a:t>
            </a:r>
            <a:endParaRPr lang="vi-VN" sz="2000">
              <a:solidFill>
                <a:schemeClr val="tx1">
                  <a:lumMod val="50000"/>
                </a:schemeClr>
              </a:solidFill>
              <a:latin typeface="Times New Roman" panose="02020603050405020304" pitchFamily="18" charset="0"/>
              <a:cs typeface="Times New Roman" panose="02020603050405020304" pitchFamily="18" charset="0"/>
            </a:endParaRPr>
          </a:p>
          <a:p>
            <a:endParaRPr lang="en-AU"/>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90550"/>
            <a:ext cx="7200900" cy="418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6554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39FF687-1399-43ED-9B6C-0B1A68ED42FE}"/>
              </a:ext>
            </a:extLst>
          </p:cNvPr>
          <p:cNvSpPr>
            <a:spLocks noGrp="1"/>
          </p:cNvSpPr>
          <p:nvPr>
            <p:ph type="sldNum" idx="12"/>
          </p:nvPr>
        </p:nvSpPr>
        <p:spPr/>
        <p:txBody>
          <a:bodyPr/>
          <a:lstStyle/>
          <a:p>
            <a:fld id="{00000000-1234-1234-1234-123412341234}" type="slidenum">
              <a:rPr lang="en" smtClean="0"/>
              <a:pPr/>
              <a:t>37</a:t>
            </a:fld>
            <a:endParaRPr lang="en"/>
          </a:p>
        </p:txBody>
      </p:sp>
      <p:sp>
        <p:nvSpPr>
          <p:cNvPr id="5" name="Google Shape;270;p31">
            <a:extLst>
              <a:ext uri="{FF2B5EF4-FFF2-40B4-BE49-F238E27FC236}">
                <a16:creationId xmlns:a16="http://schemas.microsoft.com/office/drawing/2014/main" xmlns="" id="{4345792E-6DA7-45AE-9C56-9B1099112A98}"/>
              </a:ext>
            </a:extLst>
          </p:cNvPr>
          <p:cNvSpPr txBox="1">
            <a:spLocks/>
          </p:cNvSpPr>
          <p:nvPr/>
        </p:nvSpPr>
        <p:spPr>
          <a:xfrm>
            <a:off x="5257800" y="371654"/>
            <a:ext cx="3138000" cy="416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1pPr>
            <a:lvl2pPr marL="914400" marR="0" lvl="1"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2pPr>
            <a:lvl3pPr marL="1371600" marR="0" lvl="2"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3pPr>
            <a:lvl4pPr marL="1828800" marR="0" lvl="3"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4pPr>
            <a:lvl5pPr marL="2286000" marR="0" lvl="4"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5pPr>
            <a:lvl6pPr marL="2743200" marR="0" lvl="5"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6pPr>
            <a:lvl7pPr marL="3200400" marR="0" lvl="6"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7pPr>
            <a:lvl8pPr marL="3657600" marR="0" lvl="7"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8pPr>
            <a:lvl9pPr marL="4114800" marR="0" lvl="8"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9pPr>
          </a:lstStyle>
          <a:p>
            <a:pPr marL="0" indent="0">
              <a:buFont typeface="Muli"/>
              <a:buNone/>
            </a:pPr>
            <a:r>
              <a:rPr lang="en-US" sz="2400" b="1" smtClean="0">
                <a:solidFill>
                  <a:schemeClr val="tx1">
                    <a:lumMod val="75000"/>
                  </a:schemeClr>
                </a:solidFill>
                <a:latin typeface="Times New Roman" panose="02020603050405020304" pitchFamily="18" charset="0"/>
                <a:cs typeface="Times New Roman" panose="02020603050405020304" pitchFamily="18" charset="0"/>
              </a:rPr>
              <a:t>CalendarView</a:t>
            </a:r>
            <a:endParaRPr lang="vi-VN" sz="2400" b="1" dirty="0">
              <a:solidFill>
                <a:schemeClr val="tx1">
                  <a:lumMod val="75000"/>
                </a:schemeClr>
              </a:solidFill>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5677"/>
            <a:ext cx="2819400" cy="443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4302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1179"/>
            <a:ext cx="182880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895350"/>
            <a:ext cx="5624275" cy="3324600"/>
          </a:xfrm>
        </p:spPr>
        <p:txBody>
          <a:bodyPr/>
          <a:lstStyle/>
          <a:p>
            <a:pPr marL="114300" indent="0">
              <a:buNone/>
            </a:pPr>
            <a:r>
              <a:rPr lang="vi-VN" b="1"/>
              <a:t>Android DatePicker</a:t>
            </a:r>
            <a:r>
              <a:rPr lang="vi-VN"/>
              <a:t> là một thành phần giao diện cho phép người dùng lựa chọn ngày tháng (date) và đảm bảo rằng dữ liệu </a:t>
            </a:r>
            <a:r>
              <a:rPr lang="vi-VN" smtClean="0"/>
              <a:t>người </a:t>
            </a:r>
            <a:r>
              <a:rPr lang="vi-VN"/>
              <a:t>dùng nhập vào là hợp lệ</a:t>
            </a:r>
            <a:r>
              <a:rPr lang="vi-VN" smtClean="0"/>
              <a:t>.</a:t>
            </a:r>
            <a:endParaRPr lang="en-US" smtClean="0"/>
          </a:p>
          <a:p>
            <a:pPr marL="114300" indent="0">
              <a:buNone/>
            </a:pPr>
            <a:r>
              <a:rPr lang="vi-VN" b="1"/>
              <a:t>DatePicker</a:t>
            </a:r>
            <a:r>
              <a:rPr lang="vi-VN"/>
              <a:t> có 2 chế </a:t>
            </a:r>
            <a:r>
              <a:rPr lang="vi-VN" smtClean="0"/>
              <a:t>độ </a:t>
            </a:r>
            <a:r>
              <a:rPr lang="vi-VN"/>
              <a:t>(mode) với giao diện khác nhau</a:t>
            </a:r>
            <a:r>
              <a:rPr lang="vi-VN" smtClean="0"/>
              <a:t>.</a:t>
            </a:r>
            <a:endParaRPr lang="en-US" smtClean="0"/>
          </a:p>
          <a:p>
            <a:r>
              <a:rPr lang="en-AU">
                <a:solidFill>
                  <a:srgbClr val="7030A0"/>
                </a:solidFill>
              </a:rPr>
              <a:t>android:datePickerMode="calendar"</a:t>
            </a:r>
            <a:r>
              <a:rPr lang="en-AU"/>
              <a:t>  (Default)</a:t>
            </a:r>
          </a:p>
          <a:p>
            <a:r>
              <a:rPr lang="en-AU">
                <a:solidFill>
                  <a:srgbClr val="7030A0"/>
                </a:solidFill>
              </a:rPr>
              <a:t>android:datePickerMode="spinner"</a:t>
            </a:r>
          </a:p>
          <a:p>
            <a:pPr marL="114300" indent="0">
              <a:buNone/>
            </a:pP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1954689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1179"/>
            <a:ext cx="182880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895350"/>
            <a:ext cx="5624275" cy="3324600"/>
          </a:xfrm>
        </p:spPr>
        <p:txBody>
          <a:bodyPr/>
          <a:lstStyle/>
          <a:p>
            <a:pPr marL="114300" indent="0">
              <a:buNone/>
            </a:pPr>
            <a:r>
              <a:rPr lang="en-AU" b="1" smtClean="0">
                <a:solidFill>
                  <a:srgbClr val="7030A0"/>
                </a:solidFill>
              </a:rPr>
              <a:t>android:datePickerMode=“calendar”</a:t>
            </a:r>
          </a:p>
          <a:p>
            <a:pPr marL="114300" indent="0">
              <a:buNone/>
            </a:pPr>
            <a:r>
              <a:rPr lang="en-AU"/>
              <a:t>&lt;</a:t>
            </a:r>
            <a:r>
              <a:rPr lang="en-AU" b="1"/>
              <a:t>DatePicker</a:t>
            </a:r>
            <a:r>
              <a:rPr lang="en-AU"/>
              <a:t> </a:t>
            </a:r>
            <a:endParaRPr lang="en-AU" smtClean="0"/>
          </a:p>
          <a:p>
            <a:pPr marL="114300" indent="0">
              <a:buNone/>
            </a:pPr>
            <a:r>
              <a:rPr lang="en-AU" smtClean="0"/>
              <a:t>android:id</a:t>
            </a:r>
            <a:r>
              <a:rPr lang="en-AU"/>
              <a:t>=</a:t>
            </a:r>
            <a:r>
              <a:rPr lang="en-AU">
                <a:solidFill>
                  <a:srgbClr val="00B050"/>
                </a:solidFill>
              </a:rPr>
              <a:t>"@+id/datePicker" </a:t>
            </a:r>
            <a:r>
              <a:rPr lang="en-AU"/>
              <a:t>android:layout_width=</a:t>
            </a:r>
            <a:r>
              <a:rPr lang="en-AU">
                <a:solidFill>
                  <a:srgbClr val="00B050"/>
                </a:solidFill>
              </a:rPr>
              <a:t>"wrap_content" </a:t>
            </a:r>
            <a:r>
              <a:rPr lang="en-AU"/>
              <a:t>android:layout_height=</a:t>
            </a:r>
            <a:r>
              <a:rPr lang="en-AU">
                <a:solidFill>
                  <a:srgbClr val="00B050"/>
                </a:solidFill>
              </a:rPr>
              <a:t>"wrap_content" </a:t>
            </a:r>
            <a:r>
              <a:rPr lang="en-AU"/>
              <a:t>android:datePickerMode=</a:t>
            </a:r>
            <a:r>
              <a:rPr lang="en-AU">
                <a:solidFill>
                  <a:srgbClr val="00B050"/>
                </a:solidFill>
              </a:rPr>
              <a:t>"calendar" </a:t>
            </a:r>
            <a:r>
              <a:rPr lang="en-AU"/>
              <a:t>/&gt;</a:t>
            </a:r>
            <a:endParaRPr lang="en-AU" b="1"/>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1004481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body" idx="1"/>
          </p:nvPr>
        </p:nvSpPr>
        <p:spPr>
          <a:xfrm>
            <a:off x="914400" y="1428750"/>
            <a:ext cx="7315200" cy="2819400"/>
          </a:xfrm>
          <a:prstGeom prst="rect">
            <a:avLst/>
          </a:prstGeom>
        </p:spPr>
        <p:txBody>
          <a:bodyPr spcFirstLastPara="1" wrap="square" lIns="91425" tIns="91425" rIns="91425" bIns="91425" anchor="t" anchorCtr="0">
            <a:noAutofit/>
          </a:bodyPr>
          <a:lstStyle/>
          <a:p>
            <a:pPr marL="0" indent="457200" algn="just">
              <a:lnSpc>
                <a:spcPct val="120000"/>
              </a:lnSpc>
            </a:pPr>
            <a:r>
              <a:rPr lang="vi-VN" sz="1800" i="0" dirty="0"/>
              <a:t>WebView</a:t>
            </a:r>
            <a:r>
              <a:rPr lang="vi-VN" sz="1800" b="0" i="0" dirty="0"/>
              <a:t> là </a:t>
            </a:r>
            <a:r>
              <a:rPr lang="en-US" sz="1800" b="0" i="0" dirty="0" err="1"/>
              <a:t>đối</a:t>
            </a:r>
            <a:r>
              <a:rPr lang="en-US" sz="1800" b="0" i="0" dirty="0"/>
              <a:t> </a:t>
            </a:r>
            <a:r>
              <a:rPr lang="en-US" sz="1800" b="0" i="0" dirty="0" err="1"/>
              <a:t>tượng</a:t>
            </a:r>
            <a:r>
              <a:rPr lang="vi-VN" sz="1800" b="0" i="0" dirty="0"/>
              <a:t> </a:t>
            </a:r>
            <a:r>
              <a:rPr lang="en-US" sz="1800" i="0" dirty="0"/>
              <a:t>view </a:t>
            </a:r>
            <a:r>
              <a:rPr lang="en-US" sz="1800" b="0" i="0" dirty="0" err="1"/>
              <a:t>trong</a:t>
            </a:r>
            <a:r>
              <a:rPr lang="en-US" sz="1800" i="0" dirty="0"/>
              <a:t> Android </a:t>
            </a:r>
            <a:r>
              <a:rPr lang="en-US" sz="1800" b="0" i="0" dirty="0" err="1"/>
              <a:t>cho</a:t>
            </a:r>
            <a:r>
              <a:rPr lang="en-US" sz="1800" i="0" dirty="0"/>
              <a:t> </a:t>
            </a:r>
            <a:r>
              <a:rPr lang="en-US" sz="1800" b="0" i="0" dirty="0" err="1"/>
              <a:t>phép</a:t>
            </a:r>
            <a:r>
              <a:rPr lang="en-US" sz="1800" b="0" i="0" dirty="0"/>
              <a:t> </a:t>
            </a:r>
            <a:r>
              <a:rPr lang="vi-VN" sz="1800" b="0" i="0" dirty="0"/>
              <a:t>hiển thị </a:t>
            </a:r>
            <a:r>
              <a:rPr lang="en-US" sz="1800" b="0" i="0" dirty="0" err="1"/>
              <a:t>nội</a:t>
            </a:r>
            <a:r>
              <a:rPr lang="en-US" sz="1800" b="0" i="0" dirty="0"/>
              <a:t> dung </a:t>
            </a:r>
            <a:r>
              <a:rPr lang="en-US" sz="1800" b="0" i="0" dirty="0" err="1"/>
              <a:t>của</a:t>
            </a:r>
            <a:r>
              <a:rPr lang="en-US" sz="1800" b="0" i="0" dirty="0"/>
              <a:t> </a:t>
            </a:r>
            <a:r>
              <a:rPr lang="en-US" sz="1800" b="0" i="0" dirty="0" err="1"/>
              <a:t>một</a:t>
            </a:r>
            <a:r>
              <a:rPr lang="en-US" sz="1800" b="0" i="0" dirty="0"/>
              <a:t> </a:t>
            </a:r>
            <a:r>
              <a:rPr lang="vi-VN" sz="1800" b="0" i="0" dirty="0"/>
              <a:t>trang </a:t>
            </a:r>
            <a:r>
              <a:rPr lang="vi-VN" sz="1800" i="0" dirty="0"/>
              <a:t>web</a:t>
            </a:r>
            <a:r>
              <a:rPr lang="en-US" sz="1800" i="0" dirty="0"/>
              <a:t> </a:t>
            </a:r>
            <a:r>
              <a:rPr lang="en-US" sz="1800" b="0" i="0" dirty="0" err="1"/>
              <a:t>vào</a:t>
            </a:r>
            <a:r>
              <a:rPr lang="vi-VN" sz="1800" b="0" i="0" dirty="0"/>
              <a:t> bên trong ứng dụng của bạn. </a:t>
            </a:r>
            <a:endParaRPr lang="en-US" sz="1800" b="0" i="0" dirty="0"/>
          </a:p>
          <a:p>
            <a:pPr marL="0" indent="457200" algn="just">
              <a:lnSpc>
                <a:spcPct val="120000"/>
              </a:lnSpc>
            </a:pPr>
            <a:r>
              <a:rPr lang="vi-VN" sz="1800" b="0" i="0" dirty="0"/>
              <a:t>Bạn cũng có thể chỉ định chuỗi </a:t>
            </a:r>
            <a:r>
              <a:rPr lang="vi-VN" sz="1800" i="0" dirty="0"/>
              <a:t>HTML</a:t>
            </a:r>
            <a:r>
              <a:rPr lang="vi-VN" sz="1800" b="0" i="0" dirty="0"/>
              <a:t> và có thể hiển thị nó bên trong ứng dụng của mình bằng cách sử dụng </a:t>
            </a:r>
            <a:r>
              <a:rPr lang="vi-VN" sz="1800" i="0" dirty="0"/>
              <a:t>WebView</a:t>
            </a:r>
            <a:r>
              <a:rPr lang="en-US" sz="1800" b="0" i="0" dirty="0"/>
              <a:t>, </a:t>
            </a:r>
            <a:r>
              <a:rPr lang="vi-VN" sz="1800" b="0" i="0" dirty="0"/>
              <a:t>biến ứng dụng của bạn thành ứng dụng</a:t>
            </a:r>
            <a:r>
              <a:rPr lang="en-US" sz="1800" b="0" i="0" dirty="0"/>
              <a:t> </a:t>
            </a:r>
            <a:r>
              <a:rPr lang="en-US" sz="1800" i="0" dirty="0"/>
              <a:t>web.</a:t>
            </a:r>
          </a:p>
          <a:p>
            <a:pPr marL="0" indent="457200" algn="just">
              <a:lnSpc>
                <a:spcPct val="120000"/>
              </a:lnSpc>
            </a:pPr>
            <a:r>
              <a:rPr lang="vi-VN" sz="1800" b="0" i="0" dirty="0">
                <a:solidFill>
                  <a:schemeClr val="tx1"/>
                </a:solidFill>
              </a:rPr>
              <a:t>Nhưng</a:t>
            </a:r>
            <a:r>
              <a:rPr lang="en-US" sz="1800" b="0" i="0" dirty="0">
                <a:solidFill>
                  <a:schemeClr val="tx1"/>
                </a:solidFill>
              </a:rPr>
              <a:t> bên cạnh đó </a:t>
            </a:r>
            <a:r>
              <a:rPr lang="en-US" sz="1800" i="0" dirty="0">
                <a:solidFill>
                  <a:schemeClr val="tx1"/>
                </a:solidFill>
              </a:rPr>
              <a:t>WebView</a:t>
            </a:r>
            <a:r>
              <a:rPr lang="vi-VN" sz="1800" b="0" i="0" dirty="0">
                <a:solidFill>
                  <a:schemeClr val="tx1"/>
                </a:solidFill>
              </a:rPr>
              <a:t> thiếu một số tính năng của các trình duyệt được phát triển đầy đủ.</a:t>
            </a:r>
            <a:endParaRPr sz="1800" dirty="0">
              <a:solidFill>
                <a:schemeClr val="tx1"/>
              </a:solidFill>
            </a:endParaRPr>
          </a:p>
        </p:txBody>
      </p:sp>
      <p:sp>
        <p:nvSpPr>
          <p:cNvPr id="128" name="Google Shape;128;p2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spTree>
    <p:extLst>
      <p:ext uri="{BB962C8B-B14F-4D97-AF65-F5344CB8AC3E}">
        <p14:creationId xmlns:p14="http://schemas.microsoft.com/office/powerpoint/2010/main" val="6490429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610" y="541179"/>
            <a:ext cx="182759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742950"/>
            <a:ext cx="5624275" cy="3810000"/>
          </a:xfrm>
        </p:spPr>
        <p:txBody>
          <a:bodyPr/>
          <a:lstStyle/>
          <a:p>
            <a:pPr marL="114300" indent="0">
              <a:buNone/>
            </a:pP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895350"/>
            <a:ext cx="2286000" cy="3586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8655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90550"/>
            <a:ext cx="175260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742950"/>
            <a:ext cx="5776675" cy="3733800"/>
          </a:xfrm>
        </p:spPr>
        <p:txBody>
          <a:bodyPr/>
          <a:lstStyle/>
          <a:p>
            <a:pPr marL="114300" indent="0">
              <a:buNone/>
            </a:pPr>
            <a:r>
              <a:rPr lang="en-AU" b="1">
                <a:solidFill>
                  <a:srgbClr val="7030A0"/>
                </a:solidFill>
              </a:rPr>
              <a:t>android:datePickerMode="</a:t>
            </a:r>
            <a:r>
              <a:rPr lang="en-AU" b="1" smtClean="0">
                <a:solidFill>
                  <a:srgbClr val="7030A0"/>
                </a:solidFill>
              </a:rPr>
              <a:t>spinner“</a:t>
            </a:r>
          </a:p>
          <a:p>
            <a:pPr marL="114300" indent="0">
              <a:buNone/>
            </a:pPr>
            <a:r>
              <a:rPr lang="vi-VN"/>
              <a:t>Trong chế độ </a:t>
            </a:r>
            <a:r>
              <a:rPr lang="vi-VN" b="1"/>
              <a:t>spinner, DatePicker</a:t>
            </a:r>
            <a:r>
              <a:rPr lang="vi-VN"/>
              <a:t> bao gồm 2 phần, bên trái là một khối gồm </a:t>
            </a:r>
            <a:r>
              <a:rPr lang="vi-VN" b="1"/>
              <a:t>3 Spinner</a:t>
            </a:r>
            <a:r>
              <a:rPr lang="vi-VN"/>
              <a:t> cho phép người dùng lựa chọn tháng, ngày, năm. Và bên phải là một </a:t>
            </a:r>
            <a:r>
              <a:rPr lang="vi-VN" b="1"/>
              <a:t>CalendarView</a:t>
            </a:r>
            <a:r>
              <a:rPr lang="vi-VN"/>
              <a:t> đơn giản hơn so với chính nó khi ở trong chế độ </a:t>
            </a:r>
            <a:r>
              <a:rPr lang="vi-VN" b="1"/>
              <a:t>calendar.</a:t>
            </a:r>
            <a:endParaRPr lang="en-AU" b="1">
              <a:solidFill>
                <a:srgbClr val="7030A0"/>
              </a:solidFill>
            </a:endParaRPr>
          </a:p>
          <a:p>
            <a:pPr marL="114300" indent="0">
              <a:buNone/>
            </a:pPr>
            <a:r>
              <a:rPr lang="en-AU"/>
              <a:t>&lt;</a:t>
            </a:r>
            <a:r>
              <a:rPr lang="en-AU" b="1"/>
              <a:t>DatePicker</a:t>
            </a:r>
            <a:r>
              <a:rPr lang="en-AU"/>
              <a:t> </a:t>
            </a:r>
            <a:endParaRPr lang="en-AU" smtClean="0"/>
          </a:p>
          <a:p>
            <a:pPr marL="114300" indent="0">
              <a:buNone/>
            </a:pPr>
            <a:r>
              <a:rPr lang="en-AU" smtClean="0"/>
              <a:t>android:id</a:t>
            </a:r>
            <a:r>
              <a:rPr lang="en-AU"/>
              <a:t>=</a:t>
            </a:r>
            <a:r>
              <a:rPr lang="en-AU">
                <a:solidFill>
                  <a:srgbClr val="00B050"/>
                </a:solidFill>
              </a:rPr>
              <a:t>"@+id/datePicker" </a:t>
            </a:r>
            <a:r>
              <a:rPr lang="en-AU"/>
              <a:t>android:layout_width=</a:t>
            </a:r>
            <a:r>
              <a:rPr lang="en-AU">
                <a:solidFill>
                  <a:srgbClr val="00B050"/>
                </a:solidFill>
              </a:rPr>
              <a:t>"wrap_content" </a:t>
            </a:r>
            <a:r>
              <a:rPr lang="en-AU"/>
              <a:t>android:layout_height=</a:t>
            </a:r>
            <a:r>
              <a:rPr lang="en-AU">
                <a:solidFill>
                  <a:srgbClr val="00B050"/>
                </a:solidFill>
              </a:rPr>
              <a:t>"wrap_content" </a:t>
            </a:r>
            <a:r>
              <a:rPr lang="en-AU"/>
              <a:t>android:layout_marginTop=</a:t>
            </a:r>
            <a:r>
              <a:rPr lang="en-AU">
                <a:solidFill>
                  <a:srgbClr val="00B050"/>
                </a:solidFill>
              </a:rPr>
              <a:t>"16dp" </a:t>
            </a:r>
            <a:r>
              <a:rPr lang="en-AU"/>
              <a:t>android:datePickerMode=</a:t>
            </a:r>
            <a:r>
              <a:rPr lang="en-AU">
                <a:solidFill>
                  <a:srgbClr val="00B050"/>
                </a:solidFill>
              </a:rPr>
              <a:t>"spinner" </a:t>
            </a:r>
            <a:r>
              <a:rPr lang="en-AU"/>
              <a:t>/&gt;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446476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610" y="541179"/>
            <a:ext cx="182759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895350"/>
            <a:ext cx="5624275" cy="3324600"/>
          </a:xfrm>
        </p:spPr>
        <p:txBody>
          <a:bodyPr/>
          <a:lstStyle/>
          <a:p>
            <a:pPr marL="114300" indent="0">
              <a:buNone/>
            </a:pP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047750"/>
            <a:ext cx="4819650" cy="293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7495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610" y="541179"/>
            <a:ext cx="182759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895350"/>
            <a:ext cx="5700475" cy="3505200"/>
          </a:xfrm>
        </p:spPr>
        <p:txBody>
          <a:bodyPr/>
          <a:lstStyle/>
          <a:p>
            <a:pPr marL="114300" indent="0">
              <a:buNone/>
            </a:pPr>
            <a:r>
              <a:rPr lang="vi-VN"/>
              <a:t>Bạn có thể </a:t>
            </a:r>
            <a:r>
              <a:rPr lang="en-US" smtClean="0"/>
              <a:t>dùng:</a:t>
            </a:r>
            <a:r>
              <a:rPr lang="vi-VN"/>
              <a:t> android:calendarViewShown=</a:t>
            </a:r>
            <a:r>
              <a:rPr lang="vi-VN">
                <a:solidFill>
                  <a:srgbClr val="00B050"/>
                </a:solidFill>
              </a:rPr>
              <a:t>"false"</a:t>
            </a:r>
            <a:r>
              <a:rPr lang="vi-VN"/>
              <a:t> để ẩn thành phần CalendarView bên phải.</a:t>
            </a: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85950"/>
            <a:ext cx="28956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12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610" y="541179"/>
            <a:ext cx="1827590" cy="857400"/>
          </a:xfrm>
        </p:spPr>
        <p:txBody>
          <a:bodyPr/>
          <a:lstStyle/>
          <a:p>
            <a:r>
              <a:rPr lang="en-US" sz="2400" smtClean="0"/>
              <a:t>DataPicker</a:t>
            </a:r>
            <a:endParaRPr lang="en-AU" sz="2400"/>
          </a:p>
        </p:txBody>
      </p:sp>
      <p:sp>
        <p:nvSpPr>
          <p:cNvPr id="3" name="Text Placeholder 2"/>
          <p:cNvSpPr>
            <a:spLocks noGrp="1"/>
          </p:cNvSpPr>
          <p:nvPr>
            <p:ph type="body" idx="1"/>
          </p:nvPr>
        </p:nvSpPr>
        <p:spPr>
          <a:xfrm>
            <a:off x="2757724" y="971550"/>
            <a:ext cx="5624275" cy="3248400"/>
          </a:xfrm>
        </p:spPr>
        <p:txBody>
          <a:bodyPr/>
          <a:lstStyle/>
          <a:p>
            <a:pPr marL="114300" indent="0">
              <a:buNone/>
            </a:pPr>
            <a:r>
              <a:rPr lang="vi-VN"/>
              <a:t>Hoặc có thể sử </a:t>
            </a:r>
            <a:r>
              <a:rPr lang="vi-VN" smtClean="0"/>
              <a:t>dụng</a:t>
            </a:r>
            <a:r>
              <a:rPr lang="en-US" smtClean="0"/>
              <a:t>:</a:t>
            </a:r>
            <a:r>
              <a:rPr lang="vi-VN"/>
              <a:t> android:spinnersShown=</a:t>
            </a:r>
            <a:r>
              <a:rPr lang="vi-VN">
                <a:solidFill>
                  <a:srgbClr val="00B050"/>
                </a:solidFill>
              </a:rPr>
              <a:t>"false" </a:t>
            </a:r>
            <a:r>
              <a:rPr lang="vi-VN"/>
              <a:t>để ẩn khối (chứa 3 Spinner) </a:t>
            </a:r>
            <a:r>
              <a:rPr lang="vi-VN" smtClean="0"/>
              <a:t>bên </a:t>
            </a:r>
            <a:r>
              <a:rPr lang="vi-VN"/>
              <a:t>trái</a:t>
            </a:r>
            <a:r>
              <a:rPr lang="vi-VN" smtClean="0"/>
              <a:t>.</a:t>
            </a:r>
            <a:endParaRPr lang="en-US" smtClean="0"/>
          </a:p>
          <a:p>
            <a:pPr marL="114300" indent="0">
              <a:buNone/>
            </a:pPr>
            <a:endParaRPr lang="en-AU"/>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809750"/>
            <a:ext cx="23622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147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7CF2EB3-1FB0-44DE-924A-B062741258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dirty="0"/>
          </a:p>
        </p:txBody>
      </p:sp>
      <p:sp>
        <p:nvSpPr>
          <p:cNvPr id="10" name="Google Shape;152;p23">
            <a:extLst>
              <a:ext uri="{FF2B5EF4-FFF2-40B4-BE49-F238E27FC236}">
                <a16:creationId xmlns:a16="http://schemas.microsoft.com/office/drawing/2014/main" xmlns="" id="{00266FB5-A22C-498E-98E0-BA4EDA1046A7}"/>
              </a:ext>
            </a:extLst>
          </p:cNvPr>
          <p:cNvSpPr txBox="1">
            <a:spLocks/>
          </p:cNvSpPr>
          <p:nvPr/>
        </p:nvSpPr>
        <p:spPr>
          <a:xfrm>
            <a:off x="1600200" y="57150"/>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000" dirty="0">
                <a:solidFill>
                  <a:schemeClr val="tx1">
                    <a:lumMod val="50000"/>
                  </a:schemeClr>
                </a:solidFill>
                <a:latin typeface="Times New Roman" panose="02020603050405020304" pitchFamily="18" charset="0"/>
                <a:cs typeface="Times New Roman" panose="02020603050405020304" pitchFamily="18" charset="0"/>
              </a:rPr>
              <a:t>File activity_main.xml</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44" y="590550"/>
            <a:ext cx="7486448" cy="422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94208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4600" y="57150"/>
            <a:ext cx="4335000" cy="784800"/>
          </a:xfrm>
        </p:spPr>
        <p:txBody>
          <a:bodyPr/>
          <a:lstStyle/>
          <a:p>
            <a:r>
              <a:rPr lang="en-US">
                <a:solidFill>
                  <a:schemeClr val="tx1">
                    <a:lumMod val="50000"/>
                  </a:schemeClr>
                </a:solidFill>
                <a:latin typeface="Times New Roman" panose="02020603050405020304" pitchFamily="18" charset="0"/>
                <a:cs typeface="Times New Roman" panose="02020603050405020304" pitchFamily="18" charset="0"/>
              </a:rPr>
              <a:t>File activity_main.xml</a:t>
            </a:r>
            <a:endParaRPr lang="vi-VN">
              <a:solidFill>
                <a:schemeClr val="tx1">
                  <a:lumMod val="50000"/>
                </a:schemeClr>
              </a:solidFill>
              <a:latin typeface="Times New Roman" panose="02020603050405020304" pitchFamily="18" charset="0"/>
              <a:cs typeface="Times New Roman" panose="02020603050405020304" pitchFamily="18" charset="0"/>
            </a:endParaRPr>
          </a:p>
          <a:p>
            <a:endParaRPr lang="en-AU"/>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36" y="514350"/>
            <a:ext cx="7343775" cy="4330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60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0" y="133350"/>
            <a:ext cx="4335000" cy="784800"/>
          </a:xfrm>
        </p:spPr>
        <p:txBody>
          <a:bodyPr/>
          <a:lstStyle/>
          <a:p>
            <a:r>
              <a:rPr lang="en-US">
                <a:solidFill>
                  <a:schemeClr val="tx1">
                    <a:lumMod val="50000"/>
                  </a:schemeClr>
                </a:solidFill>
                <a:latin typeface="Times New Roman" panose="02020603050405020304" pitchFamily="18" charset="0"/>
                <a:cs typeface="Times New Roman" panose="02020603050405020304" pitchFamily="18" charset="0"/>
              </a:rPr>
              <a:t>File MainActivity.java</a:t>
            </a:r>
            <a:endParaRPr lang="vi-VN">
              <a:solidFill>
                <a:schemeClr val="tx1">
                  <a:lumMod val="50000"/>
                </a:schemeClr>
              </a:solidFill>
              <a:latin typeface="Times New Roman" panose="02020603050405020304" pitchFamily="18" charset="0"/>
              <a:cs typeface="Times New Roman" panose="02020603050405020304" pitchFamily="18" charset="0"/>
            </a:endParaRPr>
          </a:p>
          <a:p>
            <a:endParaRPr lang="en-AU"/>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12066"/>
            <a:ext cx="7173895" cy="420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653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09800" y="57150"/>
            <a:ext cx="4335000" cy="784800"/>
          </a:xfrm>
        </p:spPr>
        <p:txBody>
          <a:bodyPr/>
          <a:lstStyle/>
          <a:p>
            <a:r>
              <a:rPr lang="en-US" dirty="0">
                <a:solidFill>
                  <a:schemeClr val="tx1">
                    <a:lumMod val="50000"/>
                  </a:schemeClr>
                </a:solidFill>
                <a:latin typeface="Times New Roman" panose="02020603050405020304" pitchFamily="18" charset="0"/>
                <a:cs typeface="Times New Roman" panose="02020603050405020304" pitchFamily="18" charset="0"/>
              </a:rPr>
              <a:t>File MainActivity.java</a:t>
            </a:r>
            <a:endParaRPr lang="vi-VN">
              <a:solidFill>
                <a:schemeClr val="tx1">
                  <a:lumMod val="50000"/>
                </a:schemeClr>
              </a:solidFill>
              <a:latin typeface="Times New Roman" panose="02020603050405020304" pitchFamily="18" charset="0"/>
              <a:cs typeface="Times New Roman" panose="02020603050405020304" pitchFamily="18" charset="0"/>
            </a:endParaRPr>
          </a:p>
          <a:p>
            <a:endParaRPr lang="en-AU"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38150"/>
            <a:ext cx="7639050" cy="442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7971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39FF687-1399-43ED-9B6C-0B1A68ED42FE}"/>
              </a:ext>
            </a:extLst>
          </p:cNvPr>
          <p:cNvSpPr>
            <a:spLocks noGrp="1"/>
          </p:cNvSpPr>
          <p:nvPr>
            <p:ph type="sldNum" idx="12"/>
          </p:nvPr>
        </p:nvSpPr>
        <p:spPr/>
        <p:txBody>
          <a:bodyPr/>
          <a:lstStyle/>
          <a:p>
            <a:fld id="{00000000-1234-1234-1234-123412341234}" type="slidenum">
              <a:rPr lang="en" smtClean="0"/>
              <a:pPr/>
              <a:t>49</a:t>
            </a:fld>
            <a:endParaRPr lang="en"/>
          </a:p>
        </p:txBody>
      </p:sp>
      <p:sp>
        <p:nvSpPr>
          <p:cNvPr id="5" name="Google Shape;270;p31">
            <a:extLst>
              <a:ext uri="{FF2B5EF4-FFF2-40B4-BE49-F238E27FC236}">
                <a16:creationId xmlns:a16="http://schemas.microsoft.com/office/drawing/2014/main" xmlns="" id="{4345792E-6DA7-45AE-9C56-9B1099112A98}"/>
              </a:ext>
            </a:extLst>
          </p:cNvPr>
          <p:cNvSpPr txBox="1">
            <a:spLocks/>
          </p:cNvSpPr>
          <p:nvPr/>
        </p:nvSpPr>
        <p:spPr>
          <a:xfrm>
            <a:off x="5257800" y="371654"/>
            <a:ext cx="3138000" cy="416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1pPr>
            <a:lvl2pPr marL="914400" marR="0" lvl="1"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2pPr>
            <a:lvl3pPr marL="1371600" marR="0" lvl="2"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3pPr>
            <a:lvl4pPr marL="1828800" marR="0" lvl="3"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4pPr>
            <a:lvl5pPr marL="2286000" marR="0" lvl="4"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5pPr>
            <a:lvl6pPr marL="2743200" marR="0" lvl="5"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6pPr>
            <a:lvl7pPr marL="3200400" marR="0" lvl="6"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7pPr>
            <a:lvl8pPr marL="3657600" marR="0" lvl="7"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8pPr>
            <a:lvl9pPr marL="4114800" marR="0" lvl="8"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9pPr>
          </a:lstStyle>
          <a:p>
            <a:pPr marL="0" indent="0">
              <a:buFont typeface="Muli"/>
              <a:buNone/>
            </a:pPr>
            <a:r>
              <a:rPr lang="en-US" sz="2400" b="1" smtClean="0">
                <a:solidFill>
                  <a:schemeClr val="tx1">
                    <a:lumMod val="75000"/>
                  </a:schemeClr>
                </a:solidFill>
                <a:latin typeface="Times New Roman" panose="02020603050405020304" pitchFamily="18" charset="0"/>
                <a:cs typeface="Times New Roman" panose="02020603050405020304" pitchFamily="18" charset="0"/>
              </a:rPr>
              <a:t>DatePicker</a:t>
            </a:r>
            <a:endParaRPr lang="en-US" sz="2400" b="1">
              <a:solidFill>
                <a:schemeClr val="tx1">
                  <a:lumMod val="75000"/>
                </a:schemeClr>
              </a:solidFill>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71653"/>
            <a:ext cx="2958772" cy="4447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3841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2438400" y="1047750"/>
            <a:ext cx="6400800" cy="3505200"/>
          </a:xfrm>
          <a:prstGeom prst="rect">
            <a:avLst/>
          </a:prstGeom>
        </p:spPr>
        <p:txBody>
          <a:bodyPr spcFirstLastPara="1" wrap="square" lIns="91425" tIns="91425" rIns="91425" bIns="91425" anchor="t" anchorCtr="0">
            <a:noAutofit/>
          </a:bodyPr>
          <a:lstStyle/>
          <a:p>
            <a:pPr marL="0" indent="457200">
              <a:lnSpc>
                <a:spcPct val="130000"/>
              </a:lnSpc>
              <a:spcBef>
                <a:spcPts val="0"/>
              </a:spcBef>
            </a:pPr>
            <a:r>
              <a:rPr lang="vi-VN" sz="1600" dirty="0"/>
              <a:t>Trước khi</a:t>
            </a:r>
            <a:r>
              <a:rPr lang="en-US" sz="1600" dirty="0"/>
              <a:t> </a:t>
            </a:r>
            <a:r>
              <a:rPr lang="en-US" sz="1600" dirty="0" err="1"/>
              <a:t>bắt</a:t>
            </a:r>
            <a:r>
              <a:rPr lang="en-US" sz="1600" dirty="0"/>
              <a:t> </a:t>
            </a:r>
            <a:r>
              <a:rPr lang="en-US" sz="1600" dirty="0" err="1"/>
              <a:t>đầu</a:t>
            </a:r>
            <a:r>
              <a:rPr lang="vi-VN" sz="1600" dirty="0"/>
              <a:t>, ứng dụng của bạn phải có quyền truy cập Internet</a:t>
            </a:r>
            <a:r>
              <a:rPr lang="en-US" sz="1600" dirty="0"/>
              <a:t>, </a:t>
            </a:r>
            <a:r>
              <a:rPr lang="vi-VN" sz="1600" dirty="0"/>
              <a:t>nếu không nó sẽ không thể tải các trang web. Để truy cập internet, hãy yêu cầu quyền INTERNET trong</a:t>
            </a:r>
            <a:r>
              <a:rPr lang="en-US" sz="1600" dirty="0"/>
              <a:t> file </a:t>
            </a:r>
            <a:r>
              <a:rPr lang="vi-VN" sz="1600" b="1" dirty="0"/>
              <a:t>AndroidManifest.xml</a:t>
            </a:r>
            <a:r>
              <a:rPr lang="vi-VN" sz="1600" dirty="0"/>
              <a:t> của bạn</a:t>
            </a:r>
            <a:r>
              <a:rPr lang="en-US" sz="1600" dirty="0"/>
              <a:t>, </a:t>
            </a:r>
            <a:r>
              <a:rPr lang="en-US" sz="1600" dirty="0" err="1"/>
              <a:t>với</a:t>
            </a:r>
            <a:r>
              <a:rPr lang="en-US" sz="1600" dirty="0"/>
              <a:t> </a:t>
            </a:r>
            <a:r>
              <a:rPr lang="en-US" sz="1600" dirty="0" err="1"/>
              <a:t>dòng</a:t>
            </a:r>
            <a:r>
              <a:rPr lang="en-US" sz="1600" dirty="0"/>
              <a:t> </a:t>
            </a:r>
            <a:r>
              <a:rPr lang="en-US" sz="1600" dirty="0" err="1"/>
              <a:t>mã</a:t>
            </a:r>
            <a:r>
              <a:rPr lang="en-US" sz="1600" dirty="0"/>
              <a:t> </a:t>
            </a:r>
            <a:r>
              <a:rPr lang="en-US" sz="1600" dirty="0" err="1"/>
              <a:t>sau</a:t>
            </a:r>
            <a:r>
              <a:rPr lang="en-US" sz="1600" dirty="0"/>
              <a:t>:</a:t>
            </a:r>
          </a:p>
          <a:p>
            <a:pPr marL="0" indent="0">
              <a:lnSpc>
                <a:spcPct val="130000"/>
              </a:lnSpc>
              <a:spcBef>
                <a:spcPts val="0"/>
              </a:spcBef>
              <a:buNone/>
            </a:pPr>
            <a:endParaRPr lang="en-US" sz="1600" dirty="0"/>
          </a:p>
          <a:p>
            <a:pPr marL="0" indent="0">
              <a:lnSpc>
                <a:spcPct val="130000"/>
              </a:lnSpc>
              <a:spcBef>
                <a:spcPts val="0"/>
              </a:spcBef>
              <a:buNone/>
            </a:pPr>
            <a:r>
              <a:rPr lang="fr-FR" sz="1600" dirty="0">
                <a:solidFill>
                  <a:srgbClr val="00B050"/>
                </a:solidFill>
              </a:rPr>
              <a:t>&lt;</a:t>
            </a:r>
            <a:r>
              <a:rPr lang="fr-FR" sz="1600" dirty="0" err="1">
                <a:solidFill>
                  <a:srgbClr val="00B050"/>
                </a:solidFill>
              </a:rPr>
              <a:t>manifest</a:t>
            </a:r>
            <a:r>
              <a:rPr lang="fr-FR" sz="1600" dirty="0">
                <a:solidFill>
                  <a:srgbClr val="00B050"/>
                </a:solidFill>
              </a:rPr>
              <a:t> ... &gt;</a:t>
            </a:r>
          </a:p>
          <a:p>
            <a:pPr marL="0" indent="0">
              <a:lnSpc>
                <a:spcPct val="130000"/>
              </a:lnSpc>
              <a:spcBef>
                <a:spcPts val="0"/>
              </a:spcBef>
              <a:buNone/>
            </a:pPr>
            <a:r>
              <a:rPr lang="fr-FR" sz="1600" dirty="0">
                <a:solidFill>
                  <a:srgbClr val="00B050"/>
                </a:solidFill>
              </a:rPr>
              <a:t>        &lt;uses-permission </a:t>
            </a:r>
            <a:r>
              <a:rPr lang="fr-FR" sz="1600" dirty="0" err="1">
                <a:solidFill>
                  <a:srgbClr val="00B050"/>
                </a:solidFill>
              </a:rPr>
              <a:t>android:name</a:t>
            </a:r>
            <a:r>
              <a:rPr lang="fr-FR" sz="1600" dirty="0">
                <a:solidFill>
                  <a:srgbClr val="00B050"/>
                </a:solidFill>
              </a:rPr>
              <a:t>="</a:t>
            </a:r>
            <a:r>
              <a:rPr lang="fr-FR" sz="1600" dirty="0" err="1">
                <a:solidFill>
                  <a:srgbClr val="00B050"/>
                </a:solidFill>
              </a:rPr>
              <a:t>android.permission.INTERNET</a:t>
            </a:r>
            <a:r>
              <a:rPr lang="fr-FR" sz="1600" dirty="0">
                <a:solidFill>
                  <a:srgbClr val="00B050"/>
                </a:solidFill>
              </a:rPr>
              <a:t>" /&gt;</a:t>
            </a:r>
            <a:br>
              <a:rPr lang="fr-FR" sz="1600" dirty="0">
                <a:solidFill>
                  <a:srgbClr val="00B050"/>
                </a:solidFill>
              </a:rPr>
            </a:br>
            <a:r>
              <a:rPr lang="fr-FR" sz="1600" dirty="0">
                <a:solidFill>
                  <a:srgbClr val="00B050"/>
                </a:solidFill>
              </a:rPr>
              <a:t>        ...</a:t>
            </a:r>
            <a:br>
              <a:rPr lang="fr-FR" sz="1600" dirty="0">
                <a:solidFill>
                  <a:srgbClr val="00B050"/>
                </a:solidFill>
              </a:rPr>
            </a:br>
            <a:r>
              <a:rPr lang="fr-FR" sz="1600" dirty="0">
                <a:solidFill>
                  <a:srgbClr val="00B050"/>
                </a:solidFill>
              </a:rPr>
              <a:t>&lt;/</a:t>
            </a:r>
            <a:r>
              <a:rPr lang="fr-FR" sz="1600" dirty="0" err="1">
                <a:solidFill>
                  <a:srgbClr val="00B050"/>
                </a:solidFill>
              </a:rPr>
              <a:t>manifest</a:t>
            </a:r>
            <a:r>
              <a:rPr lang="fr-FR" sz="1600" dirty="0">
                <a:solidFill>
                  <a:srgbClr val="00B050"/>
                </a:solidFill>
              </a:rPr>
              <a:t>&gt;</a:t>
            </a:r>
            <a:endParaRPr sz="1600" dirty="0">
              <a:solidFill>
                <a:srgbClr val="00B050"/>
              </a:solidFill>
            </a:endParaRPr>
          </a:p>
        </p:txBody>
      </p:sp>
      <p:sp>
        <p:nvSpPr>
          <p:cNvPr id="153" name="Google Shape;153;p23"/>
          <p:cNvSpPr txBox="1">
            <a:spLocks noGrp="1"/>
          </p:cNvSpPr>
          <p:nvPr>
            <p:ph type="title"/>
          </p:nvPr>
        </p:nvSpPr>
        <p:spPr>
          <a:xfrm>
            <a:off x="609600" y="819150"/>
            <a:ext cx="1524000" cy="14971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t/>
            </a:r>
            <a:br>
              <a:rPr lang="en-US" sz="2400" dirty="0"/>
            </a:br>
            <a:r>
              <a:rPr lang="en-US" sz="2400" dirty="0"/>
              <a:t>WebView</a:t>
            </a:r>
            <a:endParaRPr dirty="0"/>
          </a:p>
        </p:txBody>
      </p:sp>
      <p:sp>
        <p:nvSpPr>
          <p:cNvPr id="155" name="Google Shape;15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36261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anim calcmode="lin" valueType="num">
                                      <p:cBhvr>
                                        <p:cTn id="8" dur="1000" fill="hold"/>
                                        <p:tgtEl>
                                          <p:spTgt spid="1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2">
                                            <p:txEl>
                                              <p:pRg st="2" end="2"/>
                                            </p:txEl>
                                          </p:spTgt>
                                        </p:tgtEl>
                                        <p:attrNameLst>
                                          <p:attrName>style.visibility</p:attrName>
                                        </p:attrNameLst>
                                      </p:cBhvr>
                                      <p:to>
                                        <p:strVal val="visible"/>
                                      </p:to>
                                    </p:set>
                                    <p:animEffect transition="in" filter="fade">
                                      <p:cBhvr>
                                        <p:cTn id="14" dur="1000"/>
                                        <p:tgtEl>
                                          <p:spTgt spid="152">
                                            <p:txEl>
                                              <p:pRg st="2" end="2"/>
                                            </p:txEl>
                                          </p:spTgt>
                                        </p:tgtEl>
                                      </p:cBhvr>
                                    </p:animEffect>
                                    <p:anim calcmode="lin" valueType="num">
                                      <p:cBhvr>
                                        <p:cTn id="15" dur="1000" fill="hold"/>
                                        <p:tgtEl>
                                          <p:spTgt spid="15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52">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animEffect transition="in" filter="fade">
                                      <p:cBhvr>
                                        <p:cTn id="19" dur="1000"/>
                                        <p:tgtEl>
                                          <p:spTgt spid="152">
                                            <p:txEl>
                                              <p:pRg st="3" end="3"/>
                                            </p:txEl>
                                          </p:spTgt>
                                        </p:tgtEl>
                                      </p:cBhvr>
                                    </p:animEffect>
                                    <p:anim calcmode="lin" valueType="num">
                                      <p:cBhvr>
                                        <p:cTn id="20" dur="1000" fill="hold"/>
                                        <p:tgtEl>
                                          <p:spTgt spid="15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5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E5373A-9924-4354-9AF4-267F1DB15596}"/>
              </a:ext>
            </a:extLst>
          </p:cNvPr>
          <p:cNvSpPr>
            <a:spLocks noGrp="1"/>
          </p:cNvSpPr>
          <p:nvPr>
            <p:ph type="ctrTitle"/>
          </p:nvPr>
        </p:nvSpPr>
        <p:spPr>
          <a:xfrm>
            <a:off x="3858000" y="819150"/>
            <a:ext cx="1341150" cy="702600"/>
          </a:xfrm>
        </p:spPr>
        <p:txBody>
          <a:bodyPr/>
          <a:lstStyle/>
          <a:p>
            <a:r>
              <a:rPr lang="en-US" dirty="0">
                <a:solidFill>
                  <a:schemeClr val="accent2"/>
                </a:solidFill>
              </a:rPr>
              <a:t>3</a:t>
            </a:r>
          </a:p>
        </p:txBody>
      </p:sp>
      <p:sp>
        <p:nvSpPr>
          <p:cNvPr id="4" name="Slide Number Placeholder 3">
            <a:extLst>
              <a:ext uri="{FF2B5EF4-FFF2-40B4-BE49-F238E27FC236}">
                <a16:creationId xmlns="" xmlns:a16="http://schemas.microsoft.com/office/drawing/2014/main" id="{2D3B41C1-D096-4D71-BA7F-4B2CCC9CBB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dirty="0"/>
          </a:p>
        </p:txBody>
      </p:sp>
      <p:sp>
        <p:nvSpPr>
          <p:cNvPr id="10" name="Google Shape;119;p19">
            <a:extLst>
              <a:ext uri="{FF2B5EF4-FFF2-40B4-BE49-F238E27FC236}">
                <a16:creationId xmlns="" xmlns:a16="http://schemas.microsoft.com/office/drawing/2014/main" id="{E3DC9CAA-5164-4C8F-9443-4C0FF63F7EAC}"/>
              </a:ext>
            </a:extLst>
          </p:cNvPr>
          <p:cNvSpPr txBox="1">
            <a:spLocks/>
          </p:cNvSpPr>
          <p:nvPr/>
        </p:nvSpPr>
        <p:spPr>
          <a:xfrm>
            <a:off x="2667000" y="2038350"/>
            <a:ext cx="4258800" cy="106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lt1"/>
              </a:buClr>
              <a:buSzPts val="3600"/>
              <a:buFont typeface="Playfair Display"/>
              <a:buNone/>
              <a:defRPr sz="3600" b="1" i="1" u="none" strike="noStrike" cap="none">
                <a:solidFill>
                  <a:schemeClr val="lt1"/>
                </a:solidFill>
                <a:latin typeface="Playfair Display"/>
                <a:ea typeface="Playfair Display"/>
                <a:cs typeface="Playfair Display"/>
                <a:sym typeface="Playfair Display"/>
              </a:defRPr>
            </a:lvl9pPr>
          </a:lstStyle>
          <a:p>
            <a:r>
              <a:rPr lang="en-US" sz="4800" b="0"/>
              <a:t>TIMEPICKER</a:t>
            </a:r>
            <a:r>
              <a:rPr lang="en-US" sz="4800" b="0" smtClean="0"/>
              <a:t>,</a:t>
            </a:r>
            <a:endParaRPr lang="en-US" sz="4800" b="0" dirty="0"/>
          </a:p>
        </p:txBody>
      </p:sp>
    </p:spTree>
    <p:extLst>
      <p:ext uri="{BB962C8B-B14F-4D97-AF65-F5344CB8AC3E}">
        <p14:creationId xmlns:p14="http://schemas.microsoft.com/office/powerpoint/2010/main" val="2892499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51DDBC4-A87D-44D7-B5A4-49D3748CF013}"/>
              </a:ext>
            </a:extLst>
          </p:cNvPr>
          <p:cNvSpPr>
            <a:spLocks noGrp="1"/>
          </p:cNvSpPr>
          <p:nvPr>
            <p:ph type="body" idx="1"/>
          </p:nvPr>
        </p:nvSpPr>
        <p:spPr>
          <a:xfrm>
            <a:off x="1447800" y="1657351"/>
            <a:ext cx="6553200" cy="2286000"/>
          </a:xfrm>
        </p:spPr>
        <p:txBody>
          <a:bodyPr/>
          <a:lstStyle/>
          <a:p>
            <a:pPr algn="l"/>
            <a:r>
              <a:rPr lang="en-US" sz="1600" i="0" dirty="0">
                <a:solidFill>
                  <a:srgbClr val="000000"/>
                </a:solidFill>
                <a:effectLst/>
                <a:latin typeface="Times New Roman" panose="02020603050405020304" pitchFamily="18" charset="0"/>
                <a:cs typeface="Times New Roman" panose="02020603050405020304" pitchFamily="18" charset="0"/>
              </a:rPr>
              <a:t>Time Picker</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trong</a:t>
            </a:r>
            <a:r>
              <a:rPr lang="en-US" sz="1600" b="0" i="0" dirty="0">
                <a:solidFill>
                  <a:srgbClr val="000000"/>
                </a:solidFill>
                <a:effectLst/>
                <a:latin typeface="Times New Roman" panose="02020603050405020304" pitchFamily="18" charset="0"/>
                <a:cs typeface="Times New Roman" panose="02020603050405020304" pitchFamily="18" charset="0"/>
              </a:rPr>
              <a:t> Android </a:t>
            </a:r>
            <a:r>
              <a:rPr lang="en-US" sz="1600" b="0" i="0" dirty="0" err="1">
                <a:solidFill>
                  <a:srgbClr val="000000"/>
                </a:solidFill>
                <a:effectLst/>
                <a:latin typeface="Times New Roman" panose="02020603050405020304" pitchFamily="18" charset="0"/>
                <a:cs typeface="Times New Roman" panose="02020603050405020304" pitchFamily="18" charset="0"/>
              </a:rPr>
              <a:t>cho</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phép</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bạn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lựa</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chọn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thời</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gian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của</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ngày</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trong</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chế</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độ</a:t>
            </a:r>
            <a:r>
              <a:rPr lang="en-US" sz="1600" b="0" i="0" dirty="0">
                <a:solidFill>
                  <a:srgbClr val="000000"/>
                </a:solidFill>
                <a:effectLst/>
                <a:latin typeface="Times New Roman" panose="02020603050405020304" pitchFamily="18" charset="0"/>
                <a:cs typeface="Times New Roman" panose="02020603050405020304" pitchFamily="18" charset="0"/>
              </a:rPr>
              <a:t> 24h </a:t>
            </a:r>
            <a:r>
              <a:rPr lang="en-US" sz="1600" b="0" i="0" dirty="0" err="1">
                <a:solidFill>
                  <a:srgbClr val="000000"/>
                </a:solidFill>
                <a:effectLst/>
                <a:latin typeface="Times New Roman" panose="02020603050405020304" pitchFamily="18" charset="0"/>
                <a:cs typeface="Times New Roman" panose="02020603050405020304" pitchFamily="18" charset="0"/>
              </a:rPr>
              <a:t>hoặc</a:t>
            </a:r>
            <a:r>
              <a:rPr lang="en-US" sz="1600" b="0" i="0" dirty="0">
                <a:solidFill>
                  <a:srgbClr val="000000"/>
                </a:solidFill>
                <a:effectLst/>
                <a:latin typeface="Times New Roman" panose="02020603050405020304" pitchFamily="18" charset="0"/>
                <a:cs typeface="Times New Roman" panose="02020603050405020304" pitchFamily="18" charset="0"/>
              </a:rPr>
              <a:t> AM/PM. </a:t>
            </a:r>
            <a:r>
              <a:rPr lang="en-US" sz="1600" b="0" i="0" dirty="0" err="1">
                <a:solidFill>
                  <a:srgbClr val="000000"/>
                </a:solidFill>
                <a:effectLst/>
                <a:latin typeface="Times New Roman" panose="02020603050405020304" pitchFamily="18" charset="0"/>
                <a:cs typeface="Times New Roman" panose="02020603050405020304" pitchFamily="18" charset="0"/>
              </a:rPr>
              <a:t>Thời</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gian</a:t>
            </a:r>
            <a:r>
              <a:rPr lang="en-US" sz="1600" b="0" i="0" dirty="0">
                <a:solidFill>
                  <a:srgbClr val="000000"/>
                </a:solidFill>
                <a:effectLst/>
                <a:latin typeface="Times New Roman" panose="02020603050405020304" pitchFamily="18" charset="0"/>
                <a:cs typeface="Times New Roman" panose="02020603050405020304" pitchFamily="18" charset="0"/>
              </a:rPr>
              <a:t> bao </a:t>
            </a:r>
            <a:r>
              <a:rPr lang="en-US" sz="1600" b="0" i="0" dirty="0" err="1">
                <a:solidFill>
                  <a:srgbClr val="000000"/>
                </a:solidFill>
                <a:effectLst/>
                <a:latin typeface="Times New Roman" panose="02020603050405020304" pitchFamily="18" charset="0"/>
                <a:cs typeface="Times New Roman" panose="02020603050405020304" pitchFamily="18" charset="0"/>
              </a:rPr>
              <a:t>gồm</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các</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định</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dạng</a:t>
            </a:r>
            <a:r>
              <a:rPr lang="en-US" sz="1600" b="0" i="0" dirty="0">
                <a:solidFill>
                  <a:srgbClr val="000000"/>
                </a:solidFill>
                <a:effectLst/>
                <a:latin typeface="Times New Roman" panose="02020603050405020304" pitchFamily="18" charset="0"/>
                <a:cs typeface="Times New Roman" panose="02020603050405020304" pitchFamily="18" charset="0"/>
              </a:rPr>
              <a:t> hour, minute, </a:t>
            </a:r>
            <a:r>
              <a:rPr lang="en-US" sz="1600" b="0" i="0" dirty="0" err="1">
                <a:solidFill>
                  <a:srgbClr val="000000"/>
                </a:solidFill>
                <a:effectLst/>
                <a:latin typeface="Times New Roman" panose="02020603050405020304" pitchFamily="18" charset="0"/>
                <a:cs typeface="Times New Roman" panose="02020603050405020304" pitchFamily="18" charset="0"/>
              </a:rPr>
              <a:t>và</a:t>
            </a:r>
            <a:r>
              <a:rPr lang="en-US" sz="1600" b="0" i="0" dirty="0">
                <a:solidFill>
                  <a:srgbClr val="000000"/>
                </a:solidFill>
                <a:effectLst/>
                <a:latin typeface="Times New Roman" panose="02020603050405020304" pitchFamily="18" charset="0"/>
                <a:cs typeface="Times New Roman" panose="02020603050405020304" pitchFamily="18" charset="0"/>
              </a:rPr>
              <a:t> clock. Android </a:t>
            </a:r>
            <a:r>
              <a:rPr lang="en-US" sz="1600" b="0" i="0" dirty="0" err="1">
                <a:solidFill>
                  <a:srgbClr val="000000"/>
                </a:solidFill>
                <a:effectLst/>
                <a:latin typeface="Times New Roman" panose="02020603050405020304" pitchFamily="18" charset="0"/>
                <a:cs typeface="Times New Roman" panose="02020603050405020304" pitchFamily="18" charset="0"/>
              </a:rPr>
              <a:t>cung</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cấp</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tính</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năng</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này</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thông</a:t>
            </a:r>
            <a:r>
              <a:rPr lang="en-US" sz="1600" b="0" i="0" dirty="0">
                <a:solidFill>
                  <a:srgbClr val="000000"/>
                </a:solidFill>
                <a:effectLst/>
                <a:latin typeface="Times New Roman" panose="02020603050405020304" pitchFamily="18" charset="0"/>
                <a:cs typeface="Times New Roman" panose="02020603050405020304" pitchFamily="18" charset="0"/>
              </a:rPr>
              <a:t> qua </a:t>
            </a:r>
            <a:r>
              <a:rPr lang="en-US" sz="1600" b="0" i="0" dirty="0" err="1">
                <a:solidFill>
                  <a:srgbClr val="000000"/>
                </a:solidFill>
                <a:effectLst/>
                <a:latin typeface="Times New Roman" panose="02020603050405020304" pitchFamily="18" charset="0"/>
                <a:cs typeface="Times New Roman" panose="02020603050405020304" pitchFamily="18" charset="0"/>
              </a:rPr>
              <a:t>lớp</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TimePicker</a:t>
            </a:r>
            <a:r>
              <a:rPr lang="en-US" sz="1600" b="0" i="0" dirty="0">
                <a:solidFill>
                  <a:srgbClr val="000000"/>
                </a:solidFill>
                <a:effectLst/>
                <a:latin typeface="Times New Roman" panose="02020603050405020304" pitchFamily="18" charset="0"/>
                <a:cs typeface="Times New Roman" panose="02020603050405020304" pitchFamily="18" charset="0"/>
              </a:rPr>
              <a:t>.</a:t>
            </a:r>
          </a:p>
          <a:p>
            <a:pPr marL="76200" indent="0" algn="l">
              <a:buNone/>
            </a:pP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0DFCC2AE-BE4A-4EC0-A18C-923E8B13A1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898239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5A5E5-B33F-4EDA-9DBB-65AE21DDC070}"/>
              </a:ext>
            </a:extLst>
          </p:cNvPr>
          <p:cNvSpPr>
            <a:spLocks noGrp="1"/>
          </p:cNvSpPr>
          <p:nvPr>
            <p:ph type="title"/>
          </p:nvPr>
        </p:nvSpPr>
        <p:spPr>
          <a:xfrm>
            <a:off x="685801" y="1123950"/>
            <a:ext cx="1676400" cy="609600"/>
          </a:xfrm>
        </p:spPr>
        <p:txBody>
          <a:bodyPr/>
          <a:lstStyle/>
          <a:p>
            <a:pPr algn="ctr"/>
            <a:r>
              <a:rPr lang="en-US" sz="2000" dirty="0" err="1">
                <a:solidFill>
                  <a:schemeClr val="bg1"/>
                </a:solidFill>
                <a:latin typeface="Times New Roman" panose="02020603050405020304" pitchFamily="18" charset="0"/>
                <a:cs typeface="Times New Roman" panose="02020603050405020304" pitchFamily="18" charset="0"/>
              </a:rPr>
              <a:t>Timepicker</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6531C3C6-0F60-4267-99C3-8F7E64B282EF}"/>
              </a:ext>
            </a:extLst>
          </p:cNvPr>
          <p:cNvSpPr>
            <a:spLocks noGrp="1"/>
          </p:cNvSpPr>
          <p:nvPr>
            <p:ph type="body" idx="1"/>
          </p:nvPr>
        </p:nvSpPr>
        <p:spPr>
          <a:xfrm>
            <a:off x="2667000" y="971550"/>
            <a:ext cx="5791199" cy="3248400"/>
          </a:xfrm>
        </p:spPr>
        <p:txBody>
          <a:bodyPr/>
          <a:lstStyle/>
          <a:p>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TimePicker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TimePicker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activity.xml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a:p>
            <a:pPr marL="114300" indent="0">
              <a:buNone/>
            </a:pPr>
            <a:r>
              <a:rPr lang="en-US" sz="1600" b="1" i="1" dirty="0">
                <a:solidFill>
                  <a:srgbClr val="92D050"/>
                </a:solidFill>
                <a:latin typeface="Times New Roman" panose="02020603050405020304" pitchFamily="18" charset="0"/>
                <a:cs typeface="Times New Roman" panose="02020603050405020304" pitchFamily="18" charset="0"/>
              </a:rPr>
              <a:t>    </a:t>
            </a:r>
            <a:r>
              <a:rPr lang="en-US" sz="2000" b="1" i="1" dirty="0">
                <a:solidFill>
                  <a:srgbClr val="92D050"/>
                </a:solidFill>
                <a:latin typeface="Times New Roman" panose="02020603050405020304" pitchFamily="18" charset="0"/>
                <a:cs typeface="Times New Roman" panose="02020603050405020304" pitchFamily="18" charset="0"/>
              </a:rPr>
              <a:t>&lt;</a:t>
            </a:r>
            <a:r>
              <a:rPr lang="en-US" sz="2000" b="1" i="1" dirty="0" err="1">
                <a:solidFill>
                  <a:srgbClr val="92D050"/>
                </a:solidFill>
                <a:latin typeface="Times New Roman" panose="02020603050405020304" pitchFamily="18" charset="0"/>
                <a:cs typeface="Times New Roman" panose="02020603050405020304" pitchFamily="18" charset="0"/>
              </a:rPr>
              <a:t>TimePicker</a:t>
            </a:r>
            <a:endParaRPr lang="en-US" sz="2000" b="1" i="1" dirty="0">
              <a:solidFill>
                <a:srgbClr val="92D050"/>
              </a:solidFill>
              <a:latin typeface="Times New Roman" panose="02020603050405020304" pitchFamily="18" charset="0"/>
              <a:cs typeface="Times New Roman" panose="02020603050405020304" pitchFamily="18" charset="0"/>
            </a:endParaRPr>
          </a:p>
          <a:p>
            <a:pPr marL="114300" indent="0">
              <a:buNone/>
            </a:pPr>
            <a:r>
              <a:rPr lang="en-US" sz="2000" b="1" i="1" dirty="0">
                <a:solidFill>
                  <a:srgbClr val="92D050"/>
                </a:solidFill>
                <a:latin typeface="Times New Roman" panose="02020603050405020304" pitchFamily="18" charset="0"/>
                <a:cs typeface="Times New Roman" panose="02020603050405020304" pitchFamily="18" charset="0"/>
              </a:rPr>
              <a:t>      </a:t>
            </a:r>
            <a:r>
              <a:rPr lang="en-US" sz="2000" b="1" i="1" dirty="0" err="1">
                <a:solidFill>
                  <a:srgbClr val="92D050"/>
                </a:solidFill>
                <a:latin typeface="Times New Roman" panose="02020603050405020304" pitchFamily="18" charset="0"/>
                <a:cs typeface="Times New Roman" panose="02020603050405020304" pitchFamily="18" charset="0"/>
              </a:rPr>
              <a:t>android:id</a:t>
            </a:r>
            <a:r>
              <a:rPr lang="en-US" sz="2000" b="1" i="1" dirty="0">
                <a:solidFill>
                  <a:srgbClr val="92D050"/>
                </a:solidFill>
                <a:latin typeface="Times New Roman" panose="02020603050405020304" pitchFamily="18" charset="0"/>
                <a:cs typeface="Times New Roman" panose="02020603050405020304" pitchFamily="18" charset="0"/>
              </a:rPr>
              <a:t>="@+id/timePicker1"</a:t>
            </a:r>
          </a:p>
          <a:p>
            <a:pPr marL="114300" indent="0">
              <a:buNone/>
            </a:pPr>
            <a:r>
              <a:rPr lang="en-US" sz="2000" b="1" i="1" dirty="0">
                <a:solidFill>
                  <a:srgbClr val="92D050"/>
                </a:solidFill>
                <a:latin typeface="Times New Roman" panose="02020603050405020304" pitchFamily="18" charset="0"/>
                <a:cs typeface="Times New Roman" panose="02020603050405020304" pitchFamily="18" charset="0"/>
              </a:rPr>
              <a:t>   </a:t>
            </a:r>
            <a:r>
              <a:rPr lang="en-US" sz="2000" b="1" i="1" dirty="0" err="1">
                <a:solidFill>
                  <a:srgbClr val="92D050"/>
                </a:solidFill>
                <a:latin typeface="Times New Roman" panose="02020603050405020304" pitchFamily="18" charset="0"/>
                <a:cs typeface="Times New Roman" panose="02020603050405020304" pitchFamily="18" charset="0"/>
              </a:rPr>
              <a:t>android:layout_width</a:t>
            </a:r>
            <a:r>
              <a:rPr lang="en-US" sz="2000" b="1" i="1" dirty="0">
                <a:solidFill>
                  <a:srgbClr val="92D050"/>
                </a:solidFill>
                <a:latin typeface="Times New Roman" panose="02020603050405020304" pitchFamily="18" charset="0"/>
                <a:cs typeface="Times New Roman" panose="02020603050405020304" pitchFamily="18" charset="0"/>
              </a:rPr>
              <a:t>="</a:t>
            </a:r>
            <a:r>
              <a:rPr lang="en-US" sz="2000" b="1" i="1" dirty="0" err="1">
                <a:solidFill>
                  <a:srgbClr val="92D050"/>
                </a:solidFill>
                <a:latin typeface="Times New Roman" panose="02020603050405020304" pitchFamily="18" charset="0"/>
                <a:cs typeface="Times New Roman" panose="02020603050405020304" pitchFamily="18" charset="0"/>
              </a:rPr>
              <a:t>wrap_content</a:t>
            </a:r>
            <a:r>
              <a:rPr lang="en-US" sz="2000" b="1" i="1" dirty="0">
                <a:solidFill>
                  <a:srgbClr val="92D050"/>
                </a:solidFill>
                <a:latin typeface="Times New Roman" panose="02020603050405020304" pitchFamily="18" charset="0"/>
                <a:cs typeface="Times New Roman" panose="02020603050405020304" pitchFamily="18" charset="0"/>
              </a:rPr>
              <a:t>"</a:t>
            </a:r>
          </a:p>
          <a:p>
            <a:pPr marL="114300" indent="0">
              <a:buNone/>
            </a:pPr>
            <a:r>
              <a:rPr lang="en-US" sz="2000" b="1" i="1" dirty="0">
                <a:solidFill>
                  <a:srgbClr val="92D050"/>
                </a:solidFill>
                <a:latin typeface="Times New Roman" panose="02020603050405020304" pitchFamily="18" charset="0"/>
                <a:cs typeface="Times New Roman" panose="02020603050405020304" pitchFamily="18" charset="0"/>
              </a:rPr>
              <a:t>   </a:t>
            </a:r>
            <a:r>
              <a:rPr lang="en-US" sz="2000" b="1" i="1" dirty="0" err="1">
                <a:solidFill>
                  <a:srgbClr val="92D050"/>
                </a:solidFill>
                <a:latin typeface="Times New Roman" panose="02020603050405020304" pitchFamily="18" charset="0"/>
                <a:cs typeface="Times New Roman" panose="02020603050405020304" pitchFamily="18" charset="0"/>
              </a:rPr>
              <a:t>android:layout_height</a:t>
            </a:r>
            <a:r>
              <a:rPr lang="en-US" sz="2000" b="1" i="1" dirty="0">
                <a:solidFill>
                  <a:srgbClr val="92D050"/>
                </a:solidFill>
                <a:latin typeface="Times New Roman" panose="02020603050405020304" pitchFamily="18" charset="0"/>
                <a:cs typeface="Times New Roman" panose="02020603050405020304" pitchFamily="18" charset="0"/>
              </a:rPr>
              <a:t>="</a:t>
            </a:r>
            <a:r>
              <a:rPr lang="en-US" sz="2000" b="1" i="1" dirty="0" err="1">
                <a:solidFill>
                  <a:srgbClr val="92D050"/>
                </a:solidFill>
                <a:latin typeface="Times New Roman" panose="02020603050405020304" pitchFamily="18" charset="0"/>
                <a:cs typeface="Times New Roman" panose="02020603050405020304" pitchFamily="18" charset="0"/>
              </a:rPr>
              <a:t>wrap_content</a:t>
            </a:r>
            <a:r>
              <a:rPr lang="en-US" sz="2000" b="1" i="1" dirty="0">
                <a:solidFill>
                  <a:srgbClr val="92D050"/>
                </a:solidFill>
                <a:latin typeface="Times New Roman" panose="02020603050405020304" pitchFamily="18" charset="0"/>
                <a:cs typeface="Times New Roman" panose="02020603050405020304" pitchFamily="18" charset="0"/>
              </a:rPr>
              <a:t>" /&gt;</a:t>
            </a:r>
          </a:p>
        </p:txBody>
      </p:sp>
      <p:sp>
        <p:nvSpPr>
          <p:cNvPr id="5" name="Slide Number Placeholder 4">
            <a:extLst>
              <a:ext uri="{FF2B5EF4-FFF2-40B4-BE49-F238E27FC236}">
                <a16:creationId xmlns="" xmlns:a16="http://schemas.microsoft.com/office/drawing/2014/main" id="{711FE993-CEC6-41DE-AA7A-18D4BD1CD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1350884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74C2FB-98ED-4B45-BD55-6DAABD38BCFE}"/>
              </a:ext>
            </a:extLst>
          </p:cNvPr>
          <p:cNvSpPr>
            <a:spLocks noGrp="1"/>
          </p:cNvSpPr>
          <p:nvPr>
            <p:ph type="title"/>
          </p:nvPr>
        </p:nvSpPr>
        <p:spPr>
          <a:xfrm>
            <a:off x="762000" y="1129061"/>
            <a:ext cx="1613400" cy="685800"/>
          </a:xfrm>
        </p:spPr>
        <p:txBody>
          <a:bodyPr/>
          <a:lstStyle/>
          <a:p>
            <a:pPr algn="ctr"/>
            <a:r>
              <a:rPr lang="en-US" sz="2000" dirty="0" err="1">
                <a:solidFill>
                  <a:schemeClr val="bg1"/>
                </a:solidFill>
                <a:latin typeface="Times New Roman" panose="02020603050405020304" pitchFamily="18" charset="0"/>
                <a:cs typeface="Times New Roman" panose="02020603050405020304" pitchFamily="18" charset="0"/>
              </a:rPr>
              <a:t>Timepicker</a:t>
            </a:r>
            <a:r>
              <a:rPr lang="en-US" sz="2000" dirty="0">
                <a:solidFill>
                  <a:schemeClr val="bg1"/>
                </a:solidFill>
                <a:latin typeface="Times New Roman" panose="02020603050405020304" pitchFamily="18" charset="0"/>
                <a:cs typeface="Times New Roman" panose="02020603050405020304" pitchFamily="18" charset="0"/>
              </a:rPr>
              <a:t/>
            </a:r>
            <a:br>
              <a:rPr lang="en-US" sz="2000" dirty="0">
                <a:solidFill>
                  <a:schemeClr val="bg1"/>
                </a:solidFill>
                <a:latin typeface="Times New Roman" panose="02020603050405020304" pitchFamily="18" charset="0"/>
                <a:cs typeface="Times New Roman" panose="02020603050405020304" pitchFamily="18" charset="0"/>
              </a:rPr>
            </a:br>
            <a:endParaRPr lang="en-US" sz="2000" dirty="0"/>
          </a:p>
        </p:txBody>
      </p:sp>
      <p:sp>
        <p:nvSpPr>
          <p:cNvPr id="3" name="Text Placeholder 2">
            <a:extLst>
              <a:ext uri="{FF2B5EF4-FFF2-40B4-BE49-F238E27FC236}">
                <a16:creationId xmlns="" xmlns:a16="http://schemas.microsoft.com/office/drawing/2014/main" id="{6AA9BC19-B1A1-4F9B-BD3C-8A6A198ED1B1}"/>
              </a:ext>
            </a:extLst>
          </p:cNvPr>
          <p:cNvSpPr>
            <a:spLocks noGrp="1"/>
          </p:cNvSpPr>
          <p:nvPr>
            <p:ph type="body" idx="1"/>
          </p:nvPr>
        </p:nvSpPr>
        <p:spPr>
          <a:xfrm>
            <a:off x="2757724" y="1123950"/>
            <a:ext cx="5700476" cy="3276600"/>
          </a:xfrm>
        </p:spPr>
        <p:txBody>
          <a:bodyPr/>
          <a:lstStyle/>
          <a:p>
            <a:r>
              <a:rPr lang="vi-VN" dirty="0">
                <a:latin typeface="+mj-lt"/>
              </a:rPr>
              <a:t>Sau đó, bạn phải tạo một đối tượng của lớp </a:t>
            </a:r>
            <a:r>
              <a:rPr lang="vi-VN" b="1" dirty="0">
                <a:latin typeface="+mj-lt"/>
              </a:rPr>
              <a:t>TimePicker </a:t>
            </a:r>
            <a:r>
              <a:rPr lang="vi-VN" dirty="0">
                <a:latin typeface="+mj-lt"/>
              </a:rPr>
              <a:t>và nhận một tham chiếu của thành phần </a:t>
            </a:r>
            <a:r>
              <a:rPr lang="vi-VN" u="sng" dirty="0">
                <a:latin typeface="+mj-lt"/>
              </a:rPr>
              <a:t>xml</a:t>
            </a:r>
            <a:r>
              <a:rPr lang="vi-VN" dirty="0">
                <a:latin typeface="+mj-lt"/>
              </a:rPr>
              <a:t> đã định nghĩa ở trên. Cú pháp là:</a:t>
            </a:r>
            <a:endParaRPr lang="en-US" dirty="0">
              <a:latin typeface="+mj-lt"/>
            </a:endParaRPr>
          </a:p>
          <a:p>
            <a:pPr marL="114300" indent="0">
              <a:buNone/>
            </a:pPr>
            <a:endParaRPr lang="en-US" dirty="0"/>
          </a:p>
          <a:p>
            <a:pPr marL="114300" indent="0" algn="ctr">
              <a:buNone/>
            </a:pPr>
            <a:r>
              <a:rPr lang="en-US" sz="2000" i="1" dirty="0">
                <a:solidFill>
                  <a:srgbClr val="92D050"/>
                </a:solidFill>
                <a:latin typeface="Times New Roman" panose="02020603050405020304" pitchFamily="18" charset="0"/>
                <a:cs typeface="Times New Roman" panose="02020603050405020304" pitchFamily="18" charset="0"/>
              </a:rPr>
              <a:t>  </a:t>
            </a:r>
            <a:r>
              <a:rPr lang="en-US" sz="2000" b="1" i="1" dirty="0">
                <a:solidFill>
                  <a:srgbClr val="92D050"/>
                </a:solidFill>
                <a:latin typeface="Times New Roman" panose="02020603050405020304" pitchFamily="18" charset="0"/>
                <a:cs typeface="Times New Roman" panose="02020603050405020304" pitchFamily="18" charset="0"/>
              </a:rPr>
              <a:t>import </a:t>
            </a:r>
            <a:r>
              <a:rPr lang="en-US" sz="2000" b="1" i="1" dirty="0" err="1">
                <a:solidFill>
                  <a:srgbClr val="92D050"/>
                </a:solidFill>
                <a:latin typeface="Times New Roman" panose="02020603050405020304" pitchFamily="18" charset="0"/>
                <a:cs typeface="Times New Roman" panose="02020603050405020304" pitchFamily="18" charset="0"/>
              </a:rPr>
              <a:t>android.widget.TimePicker</a:t>
            </a:r>
            <a:r>
              <a:rPr lang="en-US" sz="2000" b="1" i="1" dirty="0">
                <a:solidFill>
                  <a:srgbClr val="92D050"/>
                </a:solidFill>
                <a:latin typeface="Times New Roman" panose="02020603050405020304" pitchFamily="18" charset="0"/>
                <a:cs typeface="Times New Roman" panose="02020603050405020304" pitchFamily="18" charset="0"/>
              </a:rPr>
              <a:t>;</a:t>
            </a:r>
          </a:p>
          <a:p>
            <a:pPr marL="114300" indent="0" algn="ctr">
              <a:buNone/>
            </a:pPr>
            <a:r>
              <a:rPr lang="en-US" sz="2000" b="1" i="1" dirty="0">
                <a:solidFill>
                  <a:srgbClr val="92D050"/>
                </a:solidFill>
                <a:latin typeface="Times New Roman" panose="02020603050405020304" pitchFamily="18" charset="0"/>
                <a:cs typeface="Times New Roman" panose="02020603050405020304" pitchFamily="18" charset="0"/>
              </a:rPr>
              <a:t>  private </a:t>
            </a:r>
            <a:r>
              <a:rPr lang="en-US" sz="2000" b="1" i="1" dirty="0" err="1">
                <a:solidFill>
                  <a:srgbClr val="92D050"/>
                </a:solidFill>
                <a:latin typeface="Times New Roman" panose="02020603050405020304" pitchFamily="18" charset="0"/>
                <a:cs typeface="Times New Roman" panose="02020603050405020304" pitchFamily="18" charset="0"/>
              </a:rPr>
              <a:t>TimePicker</a:t>
            </a:r>
            <a:r>
              <a:rPr lang="en-US" sz="2000" b="1" i="1" dirty="0">
                <a:solidFill>
                  <a:srgbClr val="92D050"/>
                </a:solidFill>
                <a:latin typeface="Times New Roman" panose="02020603050405020304" pitchFamily="18" charset="0"/>
                <a:cs typeface="Times New Roman" panose="02020603050405020304" pitchFamily="18" charset="0"/>
              </a:rPr>
              <a:t> timePicker1;</a:t>
            </a:r>
          </a:p>
          <a:p>
            <a:pPr marL="114300" indent="0" algn="ctr">
              <a:buNone/>
            </a:pPr>
            <a:r>
              <a:rPr lang="en-US" sz="2000" b="1" i="1" dirty="0">
                <a:solidFill>
                  <a:srgbClr val="92D050"/>
                </a:solidFill>
                <a:latin typeface="Times New Roman" panose="02020603050405020304" pitchFamily="18" charset="0"/>
                <a:cs typeface="Times New Roman" panose="02020603050405020304" pitchFamily="18" charset="0"/>
              </a:rPr>
              <a:t> timePicker1 = (</a:t>
            </a:r>
            <a:r>
              <a:rPr lang="en-US" sz="2000" b="1" i="1" dirty="0" err="1">
                <a:solidFill>
                  <a:srgbClr val="92D050"/>
                </a:solidFill>
                <a:latin typeface="Times New Roman" panose="02020603050405020304" pitchFamily="18" charset="0"/>
                <a:cs typeface="Times New Roman" panose="02020603050405020304" pitchFamily="18" charset="0"/>
              </a:rPr>
              <a:t>TimePicker</a:t>
            </a:r>
            <a:r>
              <a:rPr lang="en-US" sz="2000" b="1" i="1" dirty="0">
                <a:solidFill>
                  <a:srgbClr val="92D050"/>
                </a:solidFill>
                <a:latin typeface="Times New Roman" panose="02020603050405020304" pitchFamily="18" charset="0"/>
                <a:cs typeface="Times New Roman" panose="02020603050405020304" pitchFamily="18" charset="0"/>
              </a:rPr>
              <a:t>)  </a:t>
            </a:r>
            <a:r>
              <a:rPr lang="en-US" sz="2000" b="1" i="1" dirty="0" err="1">
                <a:solidFill>
                  <a:srgbClr val="92D050"/>
                </a:solidFill>
                <a:latin typeface="Times New Roman" panose="02020603050405020304" pitchFamily="18" charset="0"/>
                <a:cs typeface="Times New Roman" panose="02020603050405020304" pitchFamily="18" charset="0"/>
              </a:rPr>
              <a:t>findViewById</a:t>
            </a:r>
            <a:r>
              <a:rPr lang="en-US" sz="2000" b="1" i="1" dirty="0">
                <a:solidFill>
                  <a:srgbClr val="92D050"/>
                </a:solidFill>
                <a:latin typeface="Times New Roman" panose="02020603050405020304" pitchFamily="18" charset="0"/>
                <a:cs typeface="Times New Roman" panose="02020603050405020304" pitchFamily="18" charset="0"/>
              </a:rPr>
              <a:t>(R.id.timePicker1);	</a:t>
            </a:r>
          </a:p>
        </p:txBody>
      </p:sp>
      <p:sp>
        <p:nvSpPr>
          <p:cNvPr id="5" name="Slide Number Placeholder 4">
            <a:extLst>
              <a:ext uri="{FF2B5EF4-FFF2-40B4-BE49-F238E27FC236}">
                <a16:creationId xmlns="" xmlns:a16="http://schemas.microsoft.com/office/drawing/2014/main" id="{5B7CE3DB-05C4-4424-BA33-205E4FFC7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57215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21A9DF-0C36-4495-88BA-517E87E43251}"/>
              </a:ext>
            </a:extLst>
          </p:cNvPr>
          <p:cNvSpPr>
            <a:spLocks noGrp="1"/>
          </p:cNvSpPr>
          <p:nvPr>
            <p:ph type="title"/>
          </p:nvPr>
        </p:nvSpPr>
        <p:spPr>
          <a:xfrm>
            <a:off x="838200" y="1123485"/>
            <a:ext cx="1613400" cy="533400"/>
          </a:xfrm>
        </p:spPr>
        <p:txBody>
          <a:bodyPr/>
          <a:lstStyle/>
          <a:p>
            <a:pPr algn="ctr"/>
            <a:r>
              <a:rPr lang="en-US" sz="2000" dirty="0" err="1">
                <a:solidFill>
                  <a:schemeClr val="bg1"/>
                </a:solidFill>
                <a:latin typeface="Times New Roman" panose="02020603050405020304" pitchFamily="18" charset="0"/>
                <a:cs typeface="Times New Roman" panose="02020603050405020304" pitchFamily="18" charset="0"/>
              </a:rPr>
              <a:t>Timepicker</a:t>
            </a:r>
            <a:r>
              <a:rPr lang="en-US" sz="2000" dirty="0">
                <a:solidFill>
                  <a:schemeClr val="bg1"/>
                </a:solidFill>
                <a:latin typeface="Times New Roman" panose="02020603050405020304" pitchFamily="18" charset="0"/>
                <a:cs typeface="Times New Roman" panose="02020603050405020304" pitchFamily="18" charset="0"/>
              </a:rPr>
              <a:t/>
            </a:r>
            <a:br>
              <a:rPr lang="en-US" sz="2000" dirty="0">
                <a:solidFill>
                  <a:schemeClr val="bg1"/>
                </a:solidFill>
                <a:latin typeface="Times New Roman" panose="02020603050405020304" pitchFamily="18" charset="0"/>
                <a:cs typeface="Times New Roman" panose="02020603050405020304" pitchFamily="18" charset="0"/>
              </a:rPr>
            </a:br>
            <a:endParaRPr lang="en-US" sz="2000" dirty="0"/>
          </a:p>
        </p:txBody>
      </p:sp>
      <p:sp>
        <p:nvSpPr>
          <p:cNvPr id="3" name="Text Placeholder 2">
            <a:extLst>
              <a:ext uri="{FF2B5EF4-FFF2-40B4-BE49-F238E27FC236}">
                <a16:creationId xmlns="" xmlns:a16="http://schemas.microsoft.com/office/drawing/2014/main" id="{93361304-CB0F-4CFD-ADF5-1A0292D935FB}"/>
              </a:ext>
            </a:extLst>
          </p:cNvPr>
          <p:cNvSpPr>
            <a:spLocks noGrp="1"/>
          </p:cNvSpPr>
          <p:nvPr>
            <p:ph type="body" idx="1"/>
          </p:nvPr>
        </p:nvSpPr>
        <p:spPr>
          <a:xfrm>
            <a:off x="2757724" y="1123950"/>
            <a:ext cx="5700475" cy="3276600"/>
          </a:xfrm>
        </p:spPr>
        <p:txBody>
          <a:bodyPr/>
          <a:lstStyle/>
          <a:p>
            <a:r>
              <a:rPr lang="vi-VN" dirty="0">
                <a:latin typeface="+mj-lt"/>
              </a:rPr>
              <a:t>Để lấy thời gian đã được chọn bởi người dùng trên màn hình, bạn sẽ sử dụng phương thức </a:t>
            </a:r>
            <a:r>
              <a:rPr lang="vi-VN" u="sng" dirty="0">
                <a:solidFill>
                  <a:schemeClr val="tx1">
                    <a:lumMod val="75000"/>
                  </a:schemeClr>
                </a:solidFill>
                <a:latin typeface="+mj-lt"/>
              </a:rPr>
              <a:t>getCurrentHour() </a:t>
            </a:r>
            <a:r>
              <a:rPr lang="vi-VN" dirty="0">
                <a:latin typeface="+mj-lt"/>
              </a:rPr>
              <a:t>và </a:t>
            </a:r>
            <a:r>
              <a:rPr lang="vi-VN" u="sng" dirty="0">
                <a:solidFill>
                  <a:schemeClr val="tx1">
                    <a:lumMod val="75000"/>
                  </a:schemeClr>
                </a:solidFill>
                <a:latin typeface="+mj-lt"/>
              </a:rPr>
              <a:t>getCurrentMinute()</a:t>
            </a:r>
            <a:r>
              <a:rPr lang="vi-VN" dirty="0">
                <a:solidFill>
                  <a:srgbClr val="92D050"/>
                </a:solidFill>
                <a:latin typeface="+mj-lt"/>
              </a:rPr>
              <a:t> </a:t>
            </a:r>
            <a:r>
              <a:rPr lang="vi-VN" dirty="0">
                <a:latin typeface="+mj-lt"/>
              </a:rPr>
              <a:t>của lớp </a:t>
            </a:r>
            <a:r>
              <a:rPr lang="vi-VN" b="1" dirty="0">
                <a:latin typeface="+mj-lt"/>
              </a:rPr>
              <a:t>TimePicker</a:t>
            </a:r>
            <a:r>
              <a:rPr lang="vi-VN" dirty="0">
                <a:latin typeface="+mj-lt"/>
              </a:rPr>
              <a:t>. Cú pháp của chúng là:</a:t>
            </a:r>
            <a:endParaRPr lang="en-US" dirty="0">
              <a:latin typeface="+mj-lt"/>
            </a:endParaRPr>
          </a:p>
          <a:p>
            <a:pPr marL="114300" indent="0">
              <a:buNone/>
            </a:pPr>
            <a:endParaRPr lang="en-US" dirty="0">
              <a:latin typeface="+mj-lt"/>
            </a:endParaRPr>
          </a:p>
          <a:p>
            <a:pPr marL="114300" indent="0" algn="ctr">
              <a:buNone/>
            </a:pPr>
            <a:r>
              <a:rPr lang="en-US" sz="2000" b="1" i="1" dirty="0">
                <a:solidFill>
                  <a:srgbClr val="92D050"/>
                </a:solidFill>
                <a:latin typeface="Times New Roman" panose="02020603050405020304" pitchFamily="18" charset="0"/>
                <a:cs typeface="Times New Roman" panose="02020603050405020304" pitchFamily="18" charset="0"/>
              </a:rPr>
              <a:t>  int hour = timePicker1.getCurrentHour();</a:t>
            </a:r>
          </a:p>
          <a:p>
            <a:pPr marL="114300" indent="0" algn="ctr">
              <a:buNone/>
            </a:pPr>
            <a:r>
              <a:rPr lang="en-US" sz="2000" b="1" i="1" dirty="0">
                <a:solidFill>
                  <a:srgbClr val="92D050"/>
                </a:solidFill>
                <a:latin typeface="Times New Roman" panose="02020603050405020304" pitchFamily="18" charset="0"/>
                <a:cs typeface="Times New Roman" panose="02020603050405020304" pitchFamily="18" charset="0"/>
              </a:rPr>
              <a:t> int min = timePicker1.getCurrentMinute();</a:t>
            </a:r>
          </a:p>
        </p:txBody>
      </p:sp>
      <p:sp>
        <p:nvSpPr>
          <p:cNvPr id="5" name="Slide Number Placeholder 4">
            <a:extLst>
              <a:ext uri="{FF2B5EF4-FFF2-40B4-BE49-F238E27FC236}">
                <a16:creationId xmlns="" xmlns:a16="http://schemas.microsoft.com/office/drawing/2014/main" id="{D1754C1A-D85C-4195-894B-D51F743E13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3184080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91CE9-81F2-435D-90BC-3B4ED20AD55E}"/>
              </a:ext>
            </a:extLst>
          </p:cNvPr>
          <p:cNvSpPr>
            <a:spLocks noGrp="1"/>
          </p:cNvSpPr>
          <p:nvPr>
            <p:ph type="title"/>
          </p:nvPr>
        </p:nvSpPr>
        <p:spPr>
          <a:xfrm>
            <a:off x="802698" y="1123950"/>
            <a:ext cx="1613400" cy="470674"/>
          </a:xfrm>
        </p:spPr>
        <p:txBody>
          <a:bodyPr/>
          <a:lstStyle/>
          <a:p>
            <a:pPr algn="ctr"/>
            <a:r>
              <a:rPr lang="en-US" sz="2000" dirty="0" err="1">
                <a:solidFill>
                  <a:schemeClr val="bg1"/>
                </a:solidFill>
                <a:latin typeface="Times New Roman" panose="02020603050405020304" pitchFamily="18" charset="0"/>
                <a:cs typeface="Times New Roman" panose="02020603050405020304" pitchFamily="18" charset="0"/>
              </a:rPr>
              <a:t>Timepicker</a:t>
            </a:r>
            <a:r>
              <a:rPr lang="en-US" sz="2000" dirty="0">
                <a:solidFill>
                  <a:schemeClr val="bg1"/>
                </a:solidFill>
                <a:latin typeface="Times New Roman" panose="02020603050405020304" pitchFamily="18" charset="0"/>
                <a:cs typeface="Times New Roman" panose="02020603050405020304" pitchFamily="18" charset="0"/>
              </a:rPr>
              <a:t/>
            </a:r>
            <a:br>
              <a:rPr lang="en-US" sz="2000" dirty="0">
                <a:solidFill>
                  <a:schemeClr val="bg1"/>
                </a:solidFill>
                <a:latin typeface="Times New Roman" panose="02020603050405020304" pitchFamily="18" charset="0"/>
                <a:cs typeface="Times New Roman" panose="02020603050405020304" pitchFamily="18" charset="0"/>
              </a:rPr>
            </a:br>
            <a:endParaRPr lang="en-US" sz="2000" dirty="0"/>
          </a:p>
        </p:txBody>
      </p:sp>
      <p:sp>
        <p:nvSpPr>
          <p:cNvPr id="3" name="Text Placeholder 2">
            <a:extLst>
              <a:ext uri="{FF2B5EF4-FFF2-40B4-BE49-F238E27FC236}">
                <a16:creationId xmlns="" xmlns:a16="http://schemas.microsoft.com/office/drawing/2014/main" id="{0FC3AF29-A4F5-4022-B39C-574ACF8FB064}"/>
              </a:ext>
            </a:extLst>
          </p:cNvPr>
          <p:cNvSpPr>
            <a:spLocks noGrp="1"/>
          </p:cNvSpPr>
          <p:nvPr>
            <p:ph type="body" idx="1"/>
          </p:nvPr>
        </p:nvSpPr>
        <p:spPr>
          <a:xfrm>
            <a:off x="2438400" y="819150"/>
            <a:ext cx="6172200" cy="3505200"/>
          </a:xfrm>
        </p:spPr>
        <p:txBody>
          <a:bodyPr/>
          <a:lstStyle/>
          <a:p>
            <a:pPr marL="114300" indent="0">
              <a:buNone/>
            </a:pPr>
            <a:r>
              <a:rPr lang="en-US" sz="1600" dirty="0">
                <a:latin typeface="Times New Roman" panose="02020603050405020304" pitchFamily="18" charset="0"/>
                <a:cs typeface="Times New Roman" panose="02020603050405020304" pitchFamily="18" charset="0"/>
              </a:rPr>
              <a:t> </a:t>
            </a:r>
            <a:r>
              <a:rPr lang="en-US" sz="1600" dirty="0">
                <a:latin typeface="+mj-lt"/>
              </a:rPr>
              <a:t> </a:t>
            </a:r>
            <a:r>
              <a:rPr lang="vi-VN" sz="1600" dirty="0">
                <a:latin typeface="+mj-lt"/>
              </a:rPr>
              <a:t>Ngoài các phương thức này, còn có một số phương thức khác trong API để cung cấp nhiều điều khiển hơn qua thành phần</a:t>
            </a:r>
            <a:r>
              <a:rPr lang="en-US" sz="1600" dirty="0">
                <a:latin typeface="+mj-lt"/>
              </a:rPr>
              <a:t> </a:t>
            </a:r>
            <a:r>
              <a:rPr lang="vi-VN" sz="1600" b="1" dirty="0">
                <a:latin typeface="+mj-lt"/>
              </a:rPr>
              <a:t>TimePicker</a:t>
            </a:r>
            <a:r>
              <a:rPr lang="en-US" sz="1600" dirty="0">
                <a:latin typeface="Times New Roman" panose="02020603050405020304" pitchFamily="18" charset="0"/>
                <a:cs typeface="Times New Roman" panose="02020603050405020304" pitchFamily="18" charset="0"/>
              </a:rPr>
              <a:t>:</a:t>
            </a:r>
          </a:p>
          <a:p>
            <a:pPr marL="114300" indent="0">
              <a:buNone/>
            </a:pPr>
            <a:r>
              <a:rPr lang="en-US" sz="1600" b="1" dirty="0">
                <a:latin typeface="+mj-lt"/>
              </a:rPr>
              <a:t>         </a:t>
            </a:r>
            <a:r>
              <a:rPr lang="vi-VN" sz="1600" b="1" dirty="0">
                <a:latin typeface="+mj-lt"/>
              </a:rPr>
              <a:t>1.</a:t>
            </a:r>
            <a:r>
              <a:rPr lang="vi-VN" sz="1600" dirty="0">
                <a:latin typeface="+mj-lt"/>
              </a:rPr>
              <a:t> </a:t>
            </a:r>
            <a:r>
              <a:rPr lang="vi-VN" sz="1600" b="1" dirty="0">
                <a:latin typeface="+mj-lt"/>
              </a:rPr>
              <a:t>is24HourView() </a:t>
            </a:r>
            <a:r>
              <a:rPr lang="vi-VN" sz="1600" dirty="0">
                <a:latin typeface="+mj-lt"/>
              </a:rPr>
              <a:t>Phương thức này trả về true nếu trong 24h, nếu không là false .</a:t>
            </a:r>
          </a:p>
          <a:p>
            <a:pPr marL="114300" indent="0">
              <a:buNone/>
            </a:pPr>
            <a:r>
              <a:rPr lang="en-US" sz="1600" b="1" dirty="0">
                <a:latin typeface="+mj-lt"/>
              </a:rPr>
              <a:t>         </a:t>
            </a:r>
            <a:r>
              <a:rPr lang="vi-VN" sz="1600" b="1" dirty="0">
                <a:latin typeface="+mj-lt"/>
              </a:rPr>
              <a:t>2.</a:t>
            </a:r>
            <a:r>
              <a:rPr lang="vi-VN" sz="1600" dirty="0">
                <a:latin typeface="+mj-lt"/>
              </a:rPr>
              <a:t> </a:t>
            </a:r>
            <a:r>
              <a:rPr lang="vi-VN" sz="1600" b="1" dirty="0">
                <a:latin typeface="+mj-lt"/>
              </a:rPr>
              <a:t>isEnabled() </a:t>
            </a:r>
            <a:r>
              <a:rPr lang="vi-VN" sz="1600" dirty="0">
                <a:latin typeface="+mj-lt"/>
              </a:rPr>
              <a:t>Phương thức này trả về trạng thái kích hoạt cho view này.</a:t>
            </a:r>
          </a:p>
          <a:p>
            <a:pPr marL="114300" indent="0">
              <a:buNone/>
            </a:pPr>
            <a:r>
              <a:rPr lang="en-US" sz="1600" b="1" dirty="0">
                <a:latin typeface="+mj-lt"/>
              </a:rPr>
              <a:t>         </a:t>
            </a:r>
            <a:r>
              <a:rPr lang="vi-VN" sz="1600" b="1" dirty="0">
                <a:latin typeface="+mj-lt"/>
              </a:rPr>
              <a:t>3.</a:t>
            </a:r>
            <a:r>
              <a:rPr lang="vi-VN" sz="1600" dirty="0">
                <a:latin typeface="+mj-lt"/>
              </a:rPr>
              <a:t> </a:t>
            </a:r>
            <a:r>
              <a:rPr lang="vi-VN" sz="1600" b="1" dirty="0">
                <a:latin typeface="+mj-lt"/>
              </a:rPr>
              <a:t>setCurrentHour(Integer currentHour) </a:t>
            </a:r>
            <a:r>
              <a:rPr lang="vi-VN" sz="1600" dirty="0">
                <a:latin typeface="+mj-lt"/>
              </a:rPr>
              <a:t>Phương thức này thiết</a:t>
            </a:r>
            <a:r>
              <a:rPr lang="en-US" sz="1600" dirty="0">
                <a:latin typeface="+mj-lt"/>
              </a:rPr>
              <a:t> </a:t>
            </a:r>
            <a:r>
              <a:rPr lang="vi-VN" sz="1600" dirty="0">
                <a:latin typeface="+mj-lt"/>
              </a:rPr>
              <a:t>lập giờ hiện tại.</a:t>
            </a:r>
          </a:p>
          <a:p>
            <a:pPr marL="114300" indent="0">
              <a:buNone/>
            </a:pPr>
            <a:r>
              <a:rPr lang="en-US" sz="1600" b="1" dirty="0">
                <a:latin typeface="+mj-lt"/>
              </a:rPr>
              <a:t>         </a:t>
            </a:r>
            <a:r>
              <a:rPr lang="vi-VN" sz="1600" b="1" dirty="0">
                <a:latin typeface="+mj-lt"/>
              </a:rPr>
              <a:t>4.</a:t>
            </a:r>
            <a:r>
              <a:rPr lang="vi-VN" sz="1600" dirty="0">
                <a:latin typeface="+mj-lt"/>
              </a:rPr>
              <a:t> </a:t>
            </a:r>
            <a:r>
              <a:rPr lang="vi-VN" sz="1600" b="1" dirty="0">
                <a:latin typeface="+mj-lt"/>
              </a:rPr>
              <a:t>setCurrentMinute(Integer currentMinute) </a:t>
            </a:r>
            <a:r>
              <a:rPr lang="vi-VN" sz="1600" dirty="0">
                <a:latin typeface="+mj-lt"/>
              </a:rPr>
              <a:t>Phương thức này thiết lập phút hiện tại.</a:t>
            </a:r>
          </a:p>
        </p:txBody>
      </p:sp>
      <p:sp>
        <p:nvSpPr>
          <p:cNvPr id="5" name="Slide Number Placeholder 4">
            <a:extLst>
              <a:ext uri="{FF2B5EF4-FFF2-40B4-BE49-F238E27FC236}">
                <a16:creationId xmlns="" xmlns:a16="http://schemas.microsoft.com/office/drawing/2014/main" id="{6B12B531-E3F0-4EFA-9533-7AFDA65235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545660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14085D-FA5B-424C-8EEF-F07081042245}"/>
              </a:ext>
            </a:extLst>
          </p:cNvPr>
          <p:cNvSpPr>
            <a:spLocks noGrp="1"/>
          </p:cNvSpPr>
          <p:nvPr>
            <p:ph type="title"/>
          </p:nvPr>
        </p:nvSpPr>
        <p:spPr>
          <a:xfrm>
            <a:off x="838200" y="895350"/>
            <a:ext cx="1613400" cy="457200"/>
          </a:xfrm>
        </p:spPr>
        <p:txBody>
          <a:bodyPr/>
          <a:lstStyle/>
          <a:p>
            <a:pPr algn="ctr"/>
            <a:r>
              <a:rPr lang="en-US" sz="2000" dirty="0" err="1">
                <a:solidFill>
                  <a:schemeClr val="bg1"/>
                </a:solidFill>
                <a:latin typeface="Times New Roman" panose="02020603050405020304" pitchFamily="18" charset="0"/>
                <a:cs typeface="Times New Roman" panose="02020603050405020304" pitchFamily="18" charset="0"/>
              </a:rPr>
              <a:t>Timepicker</a:t>
            </a:r>
            <a:endParaRPr lang="en-US" sz="2000" dirty="0"/>
          </a:p>
        </p:txBody>
      </p:sp>
      <p:sp>
        <p:nvSpPr>
          <p:cNvPr id="3" name="Text Placeholder 2">
            <a:extLst>
              <a:ext uri="{FF2B5EF4-FFF2-40B4-BE49-F238E27FC236}">
                <a16:creationId xmlns="" xmlns:a16="http://schemas.microsoft.com/office/drawing/2014/main" id="{E534CF1C-7815-4126-A89D-7188056F3FCF}"/>
              </a:ext>
            </a:extLst>
          </p:cNvPr>
          <p:cNvSpPr>
            <a:spLocks noGrp="1"/>
          </p:cNvSpPr>
          <p:nvPr>
            <p:ph type="body" idx="1"/>
          </p:nvPr>
        </p:nvSpPr>
        <p:spPr>
          <a:xfrm>
            <a:off x="2286000" y="1123950"/>
            <a:ext cx="6400800" cy="3276600"/>
          </a:xfrm>
        </p:spPr>
        <p:txBody>
          <a:bodyPr/>
          <a:lstStyle/>
          <a:p>
            <a:pPr marL="114300" indent="0">
              <a:buNone/>
            </a:pPr>
            <a:r>
              <a:rPr lang="vi-VN" sz="1600" b="1" dirty="0">
                <a:latin typeface="+mj-lt"/>
              </a:rPr>
              <a:t>5. setEnabled(boolean enabled)</a:t>
            </a:r>
            <a:r>
              <a:rPr lang="en-US" sz="1600" b="1" dirty="0">
                <a:latin typeface="+mj-lt"/>
              </a:rPr>
              <a:t> </a:t>
            </a:r>
            <a:r>
              <a:rPr lang="vi-VN" sz="1600" dirty="0">
                <a:latin typeface="+mj-lt"/>
              </a:rPr>
              <a:t>Phương thức này thiết lập trạng thái kích hoạt cho view này.</a:t>
            </a:r>
          </a:p>
          <a:p>
            <a:pPr marL="114300" indent="0">
              <a:buNone/>
            </a:pPr>
            <a:r>
              <a:rPr lang="vi-VN" sz="1600" b="1" dirty="0">
                <a:latin typeface="+mj-lt"/>
              </a:rPr>
              <a:t>6. setIs24HourView(Boolean is24HourView)</a:t>
            </a:r>
            <a:r>
              <a:rPr lang="vi-VN" sz="1600" dirty="0">
                <a:latin typeface="+mj-lt"/>
              </a:rPr>
              <a:t> Phương thức này thiết lập có hay không trong chế độ 24 h hoặc chế độ AM/PM</a:t>
            </a:r>
            <a:r>
              <a:rPr lang="en-US" sz="1600" dirty="0">
                <a:latin typeface="+mj-lt"/>
              </a:rPr>
              <a:t>.     </a:t>
            </a:r>
            <a:r>
              <a:rPr lang="en-US" sz="1600" b="1" dirty="0">
                <a:latin typeface="Times New Roman" panose="02020603050405020304" pitchFamily="18" charset="0"/>
                <a:cs typeface="Times New Roman" panose="02020603050405020304" pitchFamily="18" charset="0"/>
              </a:rPr>
              <a:t>7.setOnTimeChangedListener(</a:t>
            </a:r>
            <a:r>
              <a:rPr lang="en-US" sz="1600" b="1" dirty="0" err="1">
                <a:latin typeface="Times New Roman" panose="02020603050405020304" pitchFamily="18" charset="0"/>
                <a:cs typeface="Times New Roman" panose="02020603050405020304" pitchFamily="18" charset="0"/>
              </a:rPr>
              <a:t>TimePicker.OnTimeChangedListener</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onTimeChangedListener</a:t>
            </a:r>
            <a:r>
              <a:rPr lang="en-US" sz="1600" b="1" dirty="0">
                <a:latin typeface="Times New Roman" panose="02020603050405020304" pitchFamily="18" charset="0"/>
                <a:cs typeface="Times New Roman" panose="02020603050405020304" pitchFamily="18" charset="0"/>
              </a:rPr>
              <a:t>) </a:t>
            </a:r>
            <a:r>
              <a:rPr lang="vi-VN" sz="1600" dirty="0">
                <a:latin typeface="+mj-lt"/>
              </a:rPr>
              <a:t>Phương thức này thiết lập hàm callback mà chỉ rằng thời </a:t>
            </a:r>
            <a:r>
              <a:rPr lang="en-US" sz="1600" dirty="0" err="1">
                <a:latin typeface="Times New Roman" panose="02020603050405020304" pitchFamily="18" charset="0"/>
                <a:cs typeface="Times New Roman" panose="02020603050405020304" pitchFamily="18" charset="0"/>
              </a:rPr>
              <a:t>gian</a:t>
            </a:r>
            <a:r>
              <a:rPr lang="vi-VN" sz="1600" dirty="0">
                <a:latin typeface="+mj-lt"/>
              </a:rPr>
              <a:t> đã được chỉnh sửa bởi người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p>
        </p:txBody>
      </p:sp>
      <p:sp>
        <p:nvSpPr>
          <p:cNvPr id="5" name="Slide Number Placeholder 4">
            <a:extLst>
              <a:ext uri="{FF2B5EF4-FFF2-40B4-BE49-F238E27FC236}">
                <a16:creationId xmlns="" xmlns:a16="http://schemas.microsoft.com/office/drawing/2014/main" id="{A8023C68-1EE3-4CD6-B6CA-34D9F3DEF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1481263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7CF2EB3-1FB0-44DE-924A-B062741258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dirty="0"/>
          </a:p>
        </p:txBody>
      </p:sp>
      <p:sp>
        <p:nvSpPr>
          <p:cNvPr id="10" name="Google Shape;152;p23">
            <a:extLst>
              <a:ext uri="{FF2B5EF4-FFF2-40B4-BE49-F238E27FC236}">
                <a16:creationId xmlns="" xmlns:a16="http://schemas.microsoft.com/office/drawing/2014/main" id="{00266FB5-A22C-498E-98E0-BA4EDA1046A7}"/>
              </a:ext>
            </a:extLst>
          </p:cNvPr>
          <p:cNvSpPr txBox="1">
            <a:spLocks/>
          </p:cNvSpPr>
          <p:nvPr/>
        </p:nvSpPr>
        <p:spPr>
          <a:xfrm>
            <a:off x="1600200" y="57150"/>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000" dirty="0">
                <a:solidFill>
                  <a:schemeClr val="tx1">
                    <a:lumMod val="50000"/>
                  </a:schemeClr>
                </a:solidFill>
                <a:latin typeface="Times New Roman" panose="02020603050405020304" pitchFamily="18" charset="0"/>
                <a:cs typeface="Times New Roman" panose="02020603050405020304" pitchFamily="18" charset="0"/>
              </a:rPr>
              <a:t>File activity_main.xml</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200E1F98-E28B-4640-880E-8FC6F92F118B}"/>
              </a:ext>
            </a:extLst>
          </p:cNvPr>
          <p:cNvPicPr>
            <a:picLocks noChangeAspect="1"/>
          </p:cNvPicPr>
          <p:nvPr/>
        </p:nvPicPr>
        <p:blipFill rotWithShape="1">
          <a:blip r:embed="rId2"/>
          <a:srcRect b="5335"/>
          <a:stretch/>
        </p:blipFill>
        <p:spPr>
          <a:xfrm>
            <a:off x="990600" y="612165"/>
            <a:ext cx="7543800" cy="4016985"/>
          </a:xfrm>
          <a:prstGeom prst="rect">
            <a:avLst/>
          </a:prstGeom>
        </p:spPr>
      </p:pic>
    </p:spTree>
    <p:extLst>
      <p:ext uri="{BB962C8B-B14F-4D97-AF65-F5344CB8AC3E}">
        <p14:creationId xmlns:p14="http://schemas.microsoft.com/office/powerpoint/2010/main" val="3817371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060DE0-48E8-4F8E-A16C-69BDEF660814}"/>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3FD8641B-8BDB-4957-B382-1C43EB6B208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 xmlns:a16="http://schemas.microsoft.com/office/drawing/2014/main" id="{7A81F693-6E26-49DE-A1BA-501A98CB1F9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dirty="0"/>
          </a:p>
        </p:txBody>
      </p:sp>
      <p:pic>
        <p:nvPicPr>
          <p:cNvPr id="6" name="Picture 5">
            <a:extLst>
              <a:ext uri="{FF2B5EF4-FFF2-40B4-BE49-F238E27FC236}">
                <a16:creationId xmlns="" xmlns:a16="http://schemas.microsoft.com/office/drawing/2014/main" id="{C958A9A3-6472-4AF7-B697-A6B71EE10EB6}"/>
              </a:ext>
            </a:extLst>
          </p:cNvPr>
          <p:cNvPicPr>
            <a:picLocks noChangeAspect="1"/>
          </p:cNvPicPr>
          <p:nvPr/>
        </p:nvPicPr>
        <p:blipFill rotWithShape="1">
          <a:blip r:embed="rId2"/>
          <a:srcRect b="4139"/>
          <a:stretch/>
        </p:blipFill>
        <p:spPr>
          <a:xfrm>
            <a:off x="914399" y="590550"/>
            <a:ext cx="7620000" cy="4108824"/>
          </a:xfrm>
          <a:prstGeom prst="rect">
            <a:avLst/>
          </a:prstGeom>
        </p:spPr>
      </p:pic>
      <p:sp>
        <p:nvSpPr>
          <p:cNvPr id="7" name="Google Shape;152;p23">
            <a:extLst>
              <a:ext uri="{FF2B5EF4-FFF2-40B4-BE49-F238E27FC236}">
                <a16:creationId xmlns="" xmlns:a16="http://schemas.microsoft.com/office/drawing/2014/main" id="{37679579-94BC-4D0A-A5F8-E4D491B26310}"/>
              </a:ext>
            </a:extLst>
          </p:cNvPr>
          <p:cNvSpPr txBox="1">
            <a:spLocks/>
          </p:cNvSpPr>
          <p:nvPr/>
        </p:nvSpPr>
        <p:spPr>
          <a:xfrm>
            <a:off x="1638300" y="79962"/>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000" dirty="0">
                <a:solidFill>
                  <a:schemeClr val="tx1">
                    <a:lumMod val="50000"/>
                  </a:schemeClr>
                </a:solidFill>
                <a:latin typeface="Times New Roman" panose="02020603050405020304" pitchFamily="18" charset="0"/>
                <a:cs typeface="Times New Roman" panose="02020603050405020304" pitchFamily="18" charset="0"/>
              </a:rPr>
              <a:t>File activity_main.xml</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3740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E0C3CB50-329A-4F07-B0F5-1F6DA5AD5F30}"/>
              </a:ext>
            </a:extLst>
          </p:cNvPr>
          <p:cNvSpPr>
            <a:spLocks noGrp="1"/>
          </p:cNvSpPr>
          <p:nvPr>
            <p:ph type="subTitle" idx="1"/>
          </p:nvPr>
        </p:nvSpPr>
        <p:spPr>
          <a:xfrm>
            <a:off x="2362200" y="133350"/>
            <a:ext cx="4267200" cy="637478"/>
          </a:xfrm>
        </p:spPr>
        <p:txBody>
          <a:body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File MainActivity.java</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 xmlns:a16="http://schemas.microsoft.com/office/drawing/2014/main" id="{CF451BCB-6AEC-4B17-AC7C-BB855709A4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dirty="0"/>
          </a:p>
        </p:txBody>
      </p:sp>
      <p:pic>
        <p:nvPicPr>
          <p:cNvPr id="8" name="Picture 7">
            <a:extLst>
              <a:ext uri="{FF2B5EF4-FFF2-40B4-BE49-F238E27FC236}">
                <a16:creationId xmlns="" xmlns:a16="http://schemas.microsoft.com/office/drawing/2014/main" id="{EBF3183F-4C27-4805-82E8-5D2E3ED5AF23}"/>
              </a:ext>
            </a:extLst>
          </p:cNvPr>
          <p:cNvPicPr>
            <a:picLocks noChangeAspect="1"/>
          </p:cNvPicPr>
          <p:nvPr/>
        </p:nvPicPr>
        <p:blipFill rotWithShape="1">
          <a:blip r:embed="rId2"/>
          <a:srcRect b="5287"/>
          <a:stretch/>
        </p:blipFill>
        <p:spPr>
          <a:xfrm>
            <a:off x="787399" y="601597"/>
            <a:ext cx="7845889" cy="4179953"/>
          </a:xfrm>
          <a:prstGeom prst="rect">
            <a:avLst/>
          </a:prstGeom>
        </p:spPr>
      </p:pic>
    </p:spTree>
    <p:extLst>
      <p:ext uri="{BB962C8B-B14F-4D97-AF65-F5344CB8AC3E}">
        <p14:creationId xmlns:p14="http://schemas.microsoft.com/office/powerpoint/2010/main" val="2895241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2514601" y="666750"/>
            <a:ext cx="6172199" cy="990600"/>
          </a:xfrm>
          <a:prstGeom prst="rect">
            <a:avLst/>
          </a:prstGeom>
        </p:spPr>
        <p:txBody>
          <a:bodyPr spcFirstLastPara="1" wrap="square" lIns="91425" tIns="91425" rIns="91425" bIns="91425" anchor="t" anchorCtr="0">
            <a:noAutofit/>
          </a:bodyPr>
          <a:lstStyle/>
          <a:p>
            <a:pPr marL="0" lvl="0" indent="0">
              <a:lnSpc>
                <a:spcPct val="130000"/>
              </a:lnSpc>
              <a:buNone/>
            </a:pPr>
            <a:r>
              <a:rPr lang="vi-VN" dirty="0"/>
              <a:t>Để thêm </a:t>
            </a:r>
            <a:r>
              <a:rPr lang="vi-VN" b="1" dirty="0"/>
              <a:t>WebView</a:t>
            </a:r>
            <a:r>
              <a:rPr lang="vi-VN" dirty="0"/>
              <a:t> vào ứng dụng của mình, bạn phải thêm phần tử </a:t>
            </a:r>
            <a:r>
              <a:rPr lang="vi-VN" b="1" dirty="0"/>
              <a:t>&lt;WebView&gt; </a:t>
            </a:r>
            <a:r>
              <a:rPr lang="vi-VN" dirty="0"/>
              <a:t>vào </a:t>
            </a:r>
            <a:r>
              <a:rPr lang="en-US" dirty="0"/>
              <a:t>file </a:t>
            </a:r>
            <a:r>
              <a:rPr lang="en-US" b="1" dirty="0"/>
              <a:t>layout</a:t>
            </a:r>
            <a:r>
              <a:rPr lang="vi-VN" dirty="0"/>
              <a:t> </a:t>
            </a:r>
            <a:r>
              <a:rPr lang="vi-VN" b="1" dirty="0"/>
              <a:t>xml</a:t>
            </a:r>
            <a:r>
              <a:rPr lang="vi-VN" dirty="0"/>
              <a:t> của mình. Cú pháp của nó như sau:</a:t>
            </a:r>
            <a:endParaRPr dirty="0"/>
          </a:p>
        </p:txBody>
      </p:sp>
      <p:sp>
        <p:nvSpPr>
          <p:cNvPr id="153" name="Google Shape;153;p23"/>
          <p:cNvSpPr txBox="1">
            <a:spLocks noGrp="1"/>
          </p:cNvSpPr>
          <p:nvPr>
            <p:ph type="title"/>
          </p:nvPr>
        </p:nvSpPr>
        <p:spPr>
          <a:xfrm>
            <a:off x="609600" y="819150"/>
            <a:ext cx="1524000" cy="14971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t/>
            </a:r>
            <a:br>
              <a:rPr lang="en-US" sz="2400" dirty="0"/>
            </a:br>
            <a:r>
              <a:rPr lang="en-US" sz="2400" dirty="0"/>
              <a:t>WebView</a:t>
            </a:r>
            <a:endParaRPr dirty="0"/>
          </a:p>
        </p:txBody>
      </p:sp>
      <p:sp>
        <p:nvSpPr>
          <p:cNvPr id="154" name="Google Shape;154;p23"/>
          <p:cNvSpPr txBox="1">
            <a:spLocks noGrp="1"/>
          </p:cNvSpPr>
          <p:nvPr>
            <p:ph type="body" idx="2"/>
          </p:nvPr>
        </p:nvSpPr>
        <p:spPr>
          <a:xfrm>
            <a:off x="2514600" y="2038350"/>
            <a:ext cx="5943600" cy="2438400"/>
          </a:xfrm>
          <a:prstGeom prst="rect">
            <a:avLst/>
          </a:prstGeom>
        </p:spPr>
        <p:txBody>
          <a:bodyPr spcFirstLastPara="1" wrap="square" lIns="91425" tIns="91425" rIns="91425" bIns="91425" anchor="t" anchorCtr="0">
            <a:noAutofit/>
          </a:bodyPr>
          <a:lstStyle/>
          <a:p>
            <a:pPr marL="0" lvl="0" indent="0">
              <a:lnSpc>
                <a:spcPct val="130000"/>
              </a:lnSpc>
              <a:buNone/>
            </a:pPr>
            <a:r>
              <a:rPr lang="en-US" noProof="1">
                <a:solidFill>
                  <a:srgbClr val="00B050"/>
                </a:solidFill>
              </a:rPr>
              <a:t>&lt;WebView</a:t>
            </a:r>
          </a:p>
          <a:p>
            <a:pPr marL="0" lvl="0" indent="0">
              <a:lnSpc>
                <a:spcPct val="130000"/>
              </a:lnSpc>
              <a:buNone/>
            </a:pPr>
            <a:r>
              <a:rPr lang="en-US" noProof="1">
                <a:solidFill>
                  <a:srgbClr val="00B050"/>
                </a:solidFill>
              </a:rPr>
              <a:t>android:id="@+id/webview“</a:t>
            </a:r>
          </a:p>
          <a:p>
            <a:pPr marL="0" lvl="0" indent="0">
              <a:lnSpc>
                <a:spcPct val="130000"/>
              </a:lnSpc>
              <a:buNone/>
            </a:pPr>
            <a:r>
              <a:rPr lang="en-US" noProof="1">
                <a:solidFill>
                  <a:srgbClr val="00B050"/>
                </a:solidFill>
              </a:rPr>
              <a:t>android:layout_width=“match_parent" android:layout_height=“match_parent" </a:t>
            </a:r>
          </a:p>
          <a:p>
            <a:pPr marL="0" lvl="0" indent="0">
              <a:lnSpc>
                <a:spcPct val="130000"/>
              </a:lnSpc>
              <a:buNone/>
            </a:pPr>
            <a:r>
              <a:rPr lang="en-US" noProof="1">
                <a:solidFill>
                  <a:srgbClr val="00B050"/>
                </a:solidFill>
              </a:rPr>
              <a:t>/&gt;</a:t>
            </a:r>
          </a:p>
        </p:txBody>
      </p:sp>
      <p:sp>
        <p:nvSpPr>
          <p:cNvPr id="155" name="Google Shape;15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dirty="0"/>
          </a:p>
        </p:txBody>
      </p:sp>
    </p:spTree>
    <p:extLst>
      <p:ext uri="{BB962C8B-B14F-4D97-AF65-F5344CB8AC3E}">
        <p14:creationId xmlns:p14="http://schemas.microsoft.com/office/powerpoint/2010/main" val="34463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anim calcmode="lin" valueType="num">
                                      <p:cBhvr>
                                        <p:cTn id="8" dur="10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1000"/>
                                        <p:tgtEl>
                                          <p:spTgt spid="154">
                                            <p:txEl>
                                              <p:pRg st="1" end="1"/>
                                            </p:txEl>
                                          </p:spTgt>
                                        </p:tgtEl>
                                      </p:cBhvr>
                                    </p:animEffect>
                                    <p:anim calcmode="lin" valueType="num">
                                      <p:cBhvr>
                                        <p:cTn id="13" dur="1000" fill="hold"/>
                                        <p:tgtEl>
                                          <p:spTgt spid="15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4">
                                            <p:txEl>
                                              <p:pRg st="2" end="2"/>
                                            </p:txEl>
                                          </p:spTgt>
                                        </p:tgtEl>
                                        <p:attrNameLst>
                                          <p:attrName>style.visibility</p:attrName>
                                        </p:attrNameLst>
                                      </p:cBhvr>
                                      <p:to>
                                        <p:strVal val="visible"/>
                                      </p:to>
                                    </p:set>
                                    <p:animEffect transition="in" filter="fade">
                                      <p:cBhvr>
                                        <p:cTn id="17" dur="1000"/>
                                        <p:tgtEl>
                                          <p:spTgt spid="154">
                                            <p:txEl>
                                              <p:pRg st="2" end="2"/>
                                            </p:txEl>
                                          </p:spTgt>
                                        </p:tgtEl>
                                      </p:cBhvr>
                                    </p:animEffect>
                                    <p:anim calcmode="lin" valueType="num">
                                      <p:cBhvr>
                                        <p:cTn id="18" dur="1000" fill="hold"/>
                                        <p:tgtEl>
                                          <p:spTgt spid="15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5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4">
                                            <p:txEl>
                                              <p:pRg st="3" end="3"/>
                                            </p:txEl>
                                          </p:spTgt>
                                        </p:tgtEl>
                                        <p:attrNameLst>
                                          <p:attrName>style.visibility</p:attrName>
                                        </p:attrNameLst>
                                      </p:cBhvr>
                                      <p:to>
                                        <p:strVal val="visible"/>
                                      </p:to>
                                    </p:set>
                                    <p:animEffect transition="in" filter="fade">
                                      <p:cBhvr>
                                        <p:cTn id="22" dur="1000"/>
                                        <p:tgtEl>
                                          <p:spTgt spid="154">
                                            <p:txEl>
                                              <p:pRg st="3" end="3"/>
                                            </p:txEl>
                                          </p:spTgt>
                                        </p:tgtEl>
                                      </p:cBhvr>
                                    </p:animEffect>
                                    <p:anim calcmode="lin" valueType="num">
                                      <p:cBhvr>
                                        <p:cTn id="23" dur="1000" fill="hold"/>
                                        <p:tgtEl>
                                          <p:spTgt spid="15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5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61E544-07F9-40FF-BF85-67CAA3E09301}"/>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AC942A14-DA35-4F1B-BC83-4638BBDEF15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 xmlns:a16="http://schemas.microsoft.com/office/drawing/2014/main" id="{D497CD75-46D5-44A2-86A0-AC0A76920D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60</a:t>
            </a:fld>
            <a:endParaRPr lang="en" dirty="0"/>
          </a:p>
        </p:txBody>
      </p:sp>
      <p:pic>
        <p:nvPicPr>
          <p:cNvPr id="6" name="Picture 5">
            <a:extLst>
              <a:ext uri="{FF2B5EF4-FFF2-40B4-BE49-F238E27FC236}">
                <a16:creationId xmlns="" xmlns:a16="http://schemas.microsoft.com/office/drawing/2014/main" id="{96947B9A-CF65-4CEF-BCE8-0809486D1336}"/>
              </a:ext>
            </a:extLst>
          </p:cNvPr>
          <p:cNvPicPr>
            <a:picLocks noChangeAspect="1"/>
          </p:cNvPicPr>
          <p:nvPr/>
        </p:nvPicPr>
        <p:blipFill rotWithShape="1">
          <a:blip r:embed="rId2"/>
          <a:srcRect b="3855"/>
          <a:stretch/>
        </p:blipFill>
        <p:spPr>
          <a:xfrm>
            <a:off x="914400" y="703352"/>
            <a:ext cx="7467600" cy="4038600"/>
          </a:xfrm>
          <a:prstGeom prst="rect">
            <a:avLst/>
          </a:prstGeom>
        </p:spPr>
      </p:pic>
      <p:sp>
        <p:nvSpPr>
          <p:cNvPr id="7" name="Subtitle 2">
            <a:extLst>
              <a:ext uri="{FF2B5EF4-FFF2-40B4-BE49-F238E27FC236}">
                <a16:creationId xmlns="" xmlns:a16="http://schemas.microsoft.com/office/drawing/2014/main" id="{6C822D66-3929-4B8C-82BB-0C0FF4BF2334}"/>
              </a:ext>
            </a:extLst>
          </p:cNvPr>
          <p:cNvSpPr txBox="1">
            <a:spLocks/>
          </p:cNvSpPr>
          <p:nvPr/>
        </p:nvSpPr>
        <p:spPr>
          <a:xfrm>
            <a:off x="2325688" y="88281"/>
            <a:ext cx="4267200" cy="637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r>
              <a:rPr lang="en-US" sz="2000" dirty="0">
                <a:solidFill>
                  <a:schemeClr val="tx1">
                    <a:lumMod val="50000"/>
                  </a:schemeClr>
                </a:solidFill>
                <a:latin typeface="Times New Roman" panose="02020603050405020304" pitchFamily="18" charset="0"/>
                <a:cs typeface="Times New Roman" panose="02020603050405020304" pitchFamily="18" charset="0"/>
              </a:rPr>
              <a:t>File String.xml</a:t>
            </a:r>
            <a:endParaRPr lang="vi-VN" sz="2000" dirty="0">
              <a:solidFill>
                <a:schemeClr val="tx1">
                  <a:lumMod val="50000"/>
                </a:schemeClr>
              </a:solidFill>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395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39FF687-1399-43ED-9B6C-0B1A68ED42FE}"/>
              </a:ext>
            </a:extLst>
          </p:cNvPr>
          <p:cNvSpPr>
            <a:spLocks noGrp="1"/>
          </p:cNvSpPr>
          <p:nvPr>
            <p:ph type="sldNum" idx="12"/>
          </p:nvPr>
        </p:nvSpPr>
        <p:spPr/>
        <p:txBody>
          <a:bodyPr/>
          <a:lstStyle/>
          <a:p>
            <a:fld id="{00000000-1234-1234-1234-123412341234}" type="slidenum">
              <a:rPr lang="en" smtClean="0"/>
              <a:pPr/>
              <a:t>61</a:t>
            </a:fld>
            <a:endParaRPr lang="en"/>
          </a:p>
        </p:txBody>
      </p:sp>
      <p:pic>
        <p:nvPicPr>
          <p:cNvPr id="4" name="Picture 3">
            <a:extLst>
              <a:ext uri="{FF2B5EF4-FFF2-40B4-BE49-F238E27FC236}">
                <a16:creationId xmlns="" xmlns:a16="http://schemas.microsoft.com/office/drawing/2014/main" id="{FA8A5AD6-6DCD-4C58-BFCA-BD83143BD425}"/>
              </a:ext>
            </a:extLst>
          </p:cNvPr>
          <p:cNvPicPr>
            <a:picLocks noChangeAspect="1"/>
          </p:cNvPicPr>
          <p:nvPr/>
        </p:nvPicPr>
        <p:blipFill rotWithShape="1">
          <a:blip r:embed="rId2"/>
          <a:srcRect l="58333" r="12500" b="12098"/>
          <a:stretch/>
        </p:blipFill>
        <p:spPr>
          <a:xfrm>
            <a:off x="1143000" y="387536"/>
            <a:ext cx="2438400" cy="4133714"/>
          </a:xfrm>
          <a:prstGeom prst="rect">
            <a:avLst/>
          </a:prstGeom>
        </p:spPr>
      </p:pic>
      <p:sp>
        <p:nvSpPr>
          <p:cNvPr id="5" name="Google Shape;270;p31">
            <a:extLst>
              <a:ext uri="{FF2B5EF4-FFF2-40B4-BE49-F238E27FC236}">
                <a16:creationId xmlns="" xmlns:a16="http://schemas.microsoft.com/office/drawing/2014/main" id="{4345792E-6DA7-45AE-9C56-9B1099112A98}"/>
              </a:ext>
            </a:extLst>
          </p:cNvPr>
          <p:cNvSpPr txBox="1">
            <a:spLocks/>
          </p:cNvSpPr>
          <p:nvPr/>
        </p:nvSpPr>
        <p:spPr>
          <a:xfrm>
            <a:off x="5257800" y="371654"/>
            <a:ext cx="3138000" cy="416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1pPr>
            <a:lvl2pPr marL="914400" marR="0" lvl="1"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2pPr>
            <a:lvl3pPr marL="1371600" marR="0" lvl="2"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3pPr>
            <a:lvl4pPr marL="1828800" marR="0" lvl="3"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4pPr>
            <a:lvl5pPr marL="2286000" marR="0" lvl="4"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5pPr>
            <a:lvl6pPr marL="2743200" marR="0" lvl="5"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6pPr>
            <a:lvl7pPr marL="3200400" marR="0" lvl="6"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7pPr>
            <a:lvl8pPr marL="3657600" marR="0" lvl="7"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8pPr>
            <a:lvl9pPr marL="4114800" marR="0" lvl="8" indent="-368300" algn="l" rtl="0">
              <a:lnSpc>
                <a:spcPct val="100000"/>
              </a:lnSpc>
              <a:spcBef>
                <a:spcPts val="0"/>
              </a:spcBef>
              <a:spcAft>
                <a:spcPts val="0"/>
              </a:spcAft>
              <a:buClr>
                <a:schemeClr val="dk2"/>
              </a:buClr>
              <a:buSzPts val="2200"/>
              <a:buFont typeface="Muli"/>
              <a:buChar char="‐"/>
              <a:defRPr sz="2200" b="0" i="0" u="none" strike="noStrike" cap="none">
                <a:solidFill>
                  <a:schemeClr val="dk2"/>
                </a:solidFill>
                <a:latin typeface="Muli"/>
                <a:ea typeface="Muli"/>
                <a:cs typeface="Muli"/>
                <a:sym typeface="Muli"/>
              </a:defRPr>
            </a:lvl9pPr>
          </a:lstStyle>
          <a:p>
            <a:pPr marL="0" indent="0">
              <a:buFont typeface="Muli"/>
              <a:buNone/>
            </a:pPr>
            <a:r>
              <a:rPr lang="en-US" sz="2400" b="1" dirty="0" err="1">
                <a:solidFill>
                  <a:schemeClr val="tx1">
                    <a:lumMod val="75000"/>
                  </a:schemeClr>
                </a:solidFill>
                <a:latin typeface="Times New Roman" panose="02020603050405020304" pitchFamily="18" charset="0"/>
                <a:cs typeface="Times New Roman" panose="02020603050405020304" pitchFamily="18" charset="0"/>
              </a:rPr>
              <a:t>TimePicker</a:t>
            </a:r>
            <a:endParaRPr lang="vi-VN" sz="2400" b="1" dirty="0">
              <a:solidFill>
                <a:schemeClr val="tx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54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ctrTitle" idx="4294967295"/>
          </p:nvPr>
        </p:nvSpPr>
        <p:spPr>
          <a:xfrm>
            <a:off x="685800" y="1504950"/>
            <a:ext cx="7772400" cy="838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smtClean="0">
                <a:solidFill>
                  <a:srgbClr val="FFFFFF"/>
                </a:solidFill>
              </a:rPr>
              <a:t/>
            </a:r>
            <a:br>
              <a:rPr lang="en" sz="2400" dirty="0" smtClean="0">
                <a:solidFill>
                  <a:srgbClr val="FFFFFF"/>
                </a:solidFill>
              </a:rPr>
            </a:br>
            <a:r>
              <a:rPr lang="en" sz="2400" dirty="0" smtClean="0">
                <a:solidFill>
                  <a:srgbClr val="FFFFFF"/>
                </a:solidFill>
              </a:rPr>
              <a:t>Thanks</a:t>
            </a:r>
            <a:endParaRPr sz="2400" dirty="0">
              <a:solidFill>
                <a:srgbClr val="FFFFFF"/>
              </a:solidFill>
            </a:endParaRPr>
          </a:p>
        </p:txBody>
      </p:sp>
      <p:sp>
        <p:nvSpPr>
          <p:cNvPr id="324" name="Google Shape;324;p38"/>
          <p:cNvSpPr txBox="1">
            <a:spLocks noGrp="1"/>
          </p:cNvSpPr>
          <p:nvPr>
            <p:ph type="subTitle" idx="4294967295"/>
          </p:nvPr>
        </p:nvSpPr>
        <p:spPr>
          <a:xfrm>
            <a:off x="685800" y="2245300"/>
            <a:ext cx="7772400" cy="2288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3600" b="1" dirty="0" smtClean="0">
                <a:solidFill>
                  <a:srgbClr val="ECC1C8"/>
                </a:solidFill>
              </a:rPr>
              <a:t>FOR WATCHING</a:t>
            </a:r>
          </a:p>
          <a:p>
            <a:pPr marL="0" lvl="0" indent="0" algn="ctr" rtl="0">
              <a:spcBef>
                <a:spcPts val="600"/>
              </a:spcBef>
              <a:spcAft>
                <a:spcPts val="0"/>
              </a:spcAft>
              <a:buNone/>
            </a:pPr>
            <a:endParaRPr sz="3600" b="1" dirty="0">
              <a:solidFill>
                <a:srgbClr val="ECC1C8"/>
              </a:solidFill>
            </a:endParaRPr>
          </a:p>
          <a:p>
            <a:pPr marL="0" lvl="0" indent="0" algn="ctr" rtl="0">
              <a:spcBef>
                <a:spcPts val="600"/>
              </a:spcBef>
              <a:spcAft>
                <a:spcPts val="0"/>
              </a:spcAft>
              <a:buNone/>
            </a:pPr>
            <a:endParaRPr sz="1800" dirty="0">
              <a:solidFill>
                <a:srgbClr val="FFFFFF"/>
              </a:solidFill>
            </a:endParaRPr>
          </a:p>
        </p:txBody>
      </p:sp>
      <p:sp>
        <p:nvSpPr>
          <p:cNvPr id="325" name="Google Shape;325;p38"/>
          <p:cNvSpPr/>
          <p:nvPr/>
        </p:nvSpPr>
        <p:spPr>
          <a:xfrm>
            <a:off x="2362200" y="1047750"/>
            <a:ext cx="4442229" cy="3520033"/>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ECC1C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2514600" y="895350"/>
            <a:ext cx="6172199" cy="3733800"/>
          </a:xfrm>
          <a:prstGeom prst="rect">
            <a:avLst/>
          </a:prstGeom>
        </p:spPr>
        <p:txBody>
          <a:bodyPr spcFirstLastPara="1" wrap="square" lIns="91425" tIns="91425" rIns="91425" bIns="91425" anchor="t" anchorCtr="0">
            <a:noAutofit/>
          </a:bodyPr>
          <a:lstStyle/>
          <a:p>
            <a:pPr marL="0" indent="346075">
              <a:lnSpc>
                <a:spcPct val="130000"/>
              </a:lnSpc>
              <a:spcBef>
                <a:spcPts val="0"/>
              </a:spcBef>
            </a:pPr>
            <a:r>
              <a:rPr lang="vi-VN" dirty="0"/>
              <a:t>Để sử dụng </a:t>
            </a:r>
            <a:r>
              <a:rPr lang="en-US" b="1" dirty="0"/>
              <a:t>WebView</a:t>
            </a:r>
            <a:r>
              <a:rPr lang="vi-VN" dirty="0"/>
              <a:t>, bạn phải lấy tham chiếu của </a:t>
            </a:r>
            <a:r>
              <a:rPr lang="en-US" dirty="0"/>
              <a:t>view </a:t>
            </a:r>
            <a:r>
              <a:rPr lang="vi-VN" dirty="0"/>
              <a:t>này trong tệp Java. Để có được một tham chiếu, hãy tạo một đối tượng của lớp </a:t>
            </a:r>
            <a:r>
              <a:rPr lang="vi-VN" b="1" dirty="0"/>
              <a:t>WebView</a:t>
            </a:r>
            <a:r>
              <a:rPr lang="vi-VN" dirty="0"/>
              <a:t>. Cú pháp</a:t>
            </a:r>
            <a:r>
              <a:rPr lang="en-US" dirty="0"/>
              <a:t>:</a:t>
            </a:r>
          </a:p>
          <a:p>
            <a:pPr marL="0" lvl="0" indent="0">
              <a:lnSpc>
                <a:spcPct val="130000"/>
              </a:lnSpc>
              <a:spcBef>
                <a:spcPts val="0"/>
              </a:spcBef>
              <a:buNone/>
            </a:pPr>
            <a:r>
              <a:rPr lang="en-US" dirty="0">
                <a:solidFill>
                  <a:srgbClr val="00B050"/>
                </a:solidFill>
              </a:rPr>
              <a:t>WebView webview= (WebView) findViewById(R.id.webview);</a:t>
            </a:r>
          </a:p>
          <a:p>
            <a:pPr marL="0" lvl="0" indent="346075">
              <a:lnSpc>
                <a:spcPct val="130000"/>
              </a:lnSpc>
              <a:spcBef>
                <a:spcPts val="0"/>
              </a:spcBef>
              <a:buNone/>
            </a:pPr>
            <a:endParaRPr lang="vi-VN" dirty="0"/>
          </a:p>
          <a:p>
            <a:pPr marL="0" indent="346075">
              <a:lnSpc>
                <a:spcPct val="130000"/>
              </a:lnSpc>
              <a:spcBef>
                <a:spcPts val="0"/>
              </a:spcBef>
            </a:pPr>
            <a:r>
              <a:rPr lang="vi-VN" dirty="0"/>
              <a:t>Để tải một </a:t>
            </a:r>
            <a:r>
              <a:rPr lang="vi-VN" b="1" dirty="0"/>
              <a:t>url</a:t>
            </a:r>
            <a:r>
              <a:rPr lang="vi-VN" dirty="0"/>
              <a:t> </a:t>
            </a:r>
            <a:r>
              <a:rPr lang="vi-VN" b="1" dirty="0"/>
              <a:t>web</a:t>
            </a:r>
            <a:r>
              <a:rPr lang="vi-VN" dirty="0"/>
              <a:t> vào </a:t>
            </a:r>
            <a:r>
              <a:rPr lang="vi-VN" b="1" dirty="0"/>
              <a:t>WebView</a:t>
            </a:r>
            <a:r>
              <a:rPr lang="vi-VN" dirty="0"/>
              <a:t>, bạn cần gọi một phương thức </a:t>
            </a:r>
            <a:r>
              <a:rPr lang="vi-VN" b="1" dirty="0"/>
              <a:t>loadUrl</a:t>
            </a:r>
            <a:r>
              <a:rPr lang="vi-VN" dirty="0"/>
              <a:t> (String url) của lớp</a:t>
            </a:r>
            <a:r>
              <a:rPr lang="en-US" dirty="0"/>
              <a:t> </a:t>
            </a:r>
            <a:r>
              <a:rPr lang="vi-VN" b="1" dirty="0"/>
              <a:t>WebView</a:t>
            </a:r>
            <a:r>
              <a:rPr lang="vi-VN" dirty="0"/>
              <a:t>, chỉ định url bắt buộc. Cú pháp của nó là:</a:t>
            </a:r>
            <a:endParaRPr lang="en-US" dirty="0"/>
          </a:p>
          <a:p>
            <a:pPr marL="0" lvl="0" indent="346075">
              <a:lnSpc>
                <a:spcPct val="130000"/>
              </a:lnSpc>
              <a:spcBef>
                <a:spcPts val="0"/>
              </a:spcBef>
              <a:buNone/>
            </a:pPr>
            <a:r>
              <a:rPr lang="en-US" noProof="1">
                <a:solidFill>
                  <a:srgbClr val="00B050"/>
                </a:solidFill>
              </a:rPr>
              <a:t>webview.loadUrl</a:t>
            </a:r>
            <a:r>
              <a:rPr lang="en-US" dirty="0">
                <a:solidFill>
                  <a:srgbClr val="00B050"/>
                </a:solidFill>
              </a:rPr>
              <a:t>("http://www.google.com");</a:t>
            </a:r>
            <a:endParaRPr dirty="0">
              <a:solidFill>
                <a:srgbClr val="00B050"/>
              </a:solidFill>
            </a:endParaRPr>
          </a:p>
        </p:txBody>
      </p:sp>
      <p:sp>
        <p:nvSpPr>
          <p:cNvPr id="153" name="Google Shape;153;p23"/>
          <p:cNvSpPr txBox="1">
            <a:spLocks noGrp="1"/>
          </p:cNvSpPr>
          <p:nvPr>
            <p:ph type="title"/>
          </p:nvPr>
        </p:nvSpPr>
        <p:spPr>
          <a:xfrm>
            <a:off x="609600" y="819150"/>
            <a:ext cx="1524000" cy="14971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t/>
            </a:r>
            <a:br>
              <a:rPr lang="en-US" sz="2400" dirty="0"/>
            </a:br>
            <a:r>
              <a:rPr lang="en-US" sz="2400" dirty="0"/>
              <a:t>WebView</a:t>
            </a:r>
            <a:endParaRPr dirty="0"/>
          </a:p>
        </p:txBody>
      </p:sp>
      <p:sp>
        <p:nvSpPr>
          <p:cNvPr id="155" name="Google Shape;15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284129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2">
                                            <p:txEl>
                                              <p:pRg st="1" end="1"/>
                                            </p:txEl>
                                          </p:spTgt>
                                        </p:tgtEl>
                                        <p:attrNameLst>
                                          <p:attrName>style.visibility</p:attrName>
                                        </p:attrNameLst>
                                      </p:cBhvr>
                                      <p:to>
                                        <p:strVal val="visible"/>
                                      </p:to>
                                    </p:set>
                                    <p:animEffect transition="in" filter="fade">
                                      <p:cBhvr>
                                        <p:cTn id="7" dur="1000"/>
                                        <p:tgtEl>
                                          <p:spTgt spid="152">
                                            <p:txEl>
                                              <p:pRg st="1" end="1"/>
                                            </p:txEl>
                                          </p:spTgt>
                                        </p:tgtEl>
                                      </p:cBhvr>
                                    </p:animEffect>
                                    <p:anim calcmode="lin" valueType="num">
                                      <p:cBhvr>
                                        <p:cTn id="8" dur="1000" fill="hold"/>
                                        <p:tgtEl>
                                          <p:spTgt spid="15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2">
                                            <p:txEl>
                                              <p:pRg st="3" end="3"/>
                                            </p:txEl>
                                          </p:spTgt>
                                        </p:tgtEl>
                                        <p:attrNameLst>
                                          <p:attrName>style.visibility</p:attrName>
                                        </p:attrNameLst>
                                      </p:cBhvr>
                                      <p:to>
                                        <p:strVal val="visible"/>
                                      </p:to>
                                    </p:set>
                                    <p:animEffect transition="in" filter="fade">
                                      <p:cBhvr>
                                        <p:cTn id="14" dur="1000"/>
                                        <p:tgtEl>
                                          <p:spTgt spid="152">
                                            <p:txEl>
                                              <p:pRg st="3" end="3"/>
                                            </p:txEl>
                                          </p:spTgt>
                                        </p:tgtEl>
                                      </p:cBhvr>
                                    </p:animEffect>
                                    <p:anim calcmode="lin" valueType="num">
                                      <p:cBhvr>
                                        <p:cTn id="15" dur="1000" fill="hold"/>
                                        <p:tgtEl>
                                          <p:spTgt spid="15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2">
                                            <p:txEl>
                                              <p:pRg st="4" end="4"/>
                                            </p:txEl>
                                          </p:spTgt>
                                        </p:tgtEl>
                                        <p:attrNameLst>
                                          <p:attrName>style.visibility</p:attrName>
                                        </p:attrNameLst>
                                      </p:cBhvr>
                                      <p:to>
                                        <p:strVal val="visible"/>
                                      </p:to>
                                    </p:set>
                                    <p:animEffect transition="in" filter="fade">
                                      <p:cBhvr>
                                        <p:cTn id="21" dur="1000"/>
                                        <p:tgtEl>
                                          <p:spTgt spid="152">
                                            <p:txEl>
                                              <p:pRg st="4" end="4"/>
                                            </p:txEl>
                                          </p:spTgt>
                                        </p:tgtEl>
                                      </p:cBhvr>
                                    </p:animEffect>
                                    <p:anim calcmode="lin" valueType="num">
                                      <p:cBhvr>
                                        <p:cTn id="22" dur="1000" fill="hold"/>
                                        <p:tgtEl>
                                          <p:spTgt spid="15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5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2438400" y="666750"/>
            <a:ext cx="6324600" cy="3886200"/>
          </a:xfrm>
          <a:prstGeom prst="rect">
            <a:avLst/>
          </a:prstGeom>
        </p:spPr>
        <p:txBody>
          <a:bodyPr spcFirstLastPara="1" wrap="square" lIns="91425" tIns="91425" rIns="91425" bIns="91425" anchor="t" anchorCtr="0">
            <a:noAutofit/>
          </a:bodyPr>
          <a:lstStyle/>
          <a:p>
            <a:pPr marL="0" indent="457200">
              <a:lnSpc>
                <a:spcPct val="130000"/>
              </a:lnSpc>
              <a:spcBef>
                <a:spcPts val="0"/>
              </a:spcBef>
            </a:pPr>
            <a:r>
              <a:rPr lang="vi-VN" sz="1600" dirty="0"/>
              <a:t>Ngoài việc chỉ tải </a:t>
            </a:r>
            <a:r>
              <a:rPr lang="vi-VN" sz="1600" b="1" dirty="0"/>
              <a:t>url</a:t>
            </a:r>
            <a:r>
              <a:rPr lang="vi-VN" sz="1600" dirty="0"/>
              <a:t>, bạn có thể kiểm soát nhiều hơn đối với </a:t>
            </a:r>
            <a:r>
              <a:rPr lang="vi-VN" sz="1600" b="1" dirty="0"/>
              <a:t>WebView</a:t>
            </a:r>
            <a:r>
              <a:rPr lang="vi-VN" sz="1600" dirty="0"/>
              <a:t> của mình bằng cách sử dụng các phương thức được xác định trong lớp </a:t>
            </a:r>
            <a:r>
              <a:rPr lang="vi-VN" sz="1600" b="1" dirty="0"/>
              <a:t>WebView</a:t>
            </a:r>
            <a:r>
              <a:rPr lang="en-US" sz="1600" dirty="0"/>
              <a:t>: </a:t>
            </a:r>
          </a:p>
          <a:p>
            <a:pPr marL="342900">
              <a:lnSpc>
                <a:spcPct val="130000"/>
              </a:lnSpc>
              <a:spcBef>
                <a:spcPts val="0"/>
              </a:spcBef>
              <a:buSzPct val="100000"/>
              <a:buFont typeface="+mj-lt"/>
              <a:buAutoNum type="arabicPeriod"/>
            </a:pPr>
            <a:r>
              <a:rPr lang="en-US" sz="1600" b="1" dirty="0"/>
              <a:t>canGoBack() </a:t>
            </a:r>
            <a:r>
              <a:rPr lang="en-US" sz="1600" dirty="0"/>
              <a:t> C</a:t>
            </a:r>
            <a:r>
              <a:rPr lang="vi-VN" sz="1600" dirty="0"/>
              <a:t>hỉ định </a:t>
            </a:r>
            <a:r>
              <a:rPr lang="vi-VN" sz="1600" b="1" dirty="0"/>
              <a:t>WebView</a:t>
            </a:r>
            <a:r>
              <a:rPr lang="vi-VN" sz="1600" dirty="0"/>
              <a:t> có một mục lịch sử trở lại.</a:t>
            </a:r>
            <a:endParaRPr lang="en-US" sz="1600" dirty="0"/>
          </a:p>
          <a:p>
            <a:pPr marL="342900">
              <a:lnSpc>
                <a:spcPct val="130000"/>
              </a:lnSpc>
              <a:spcBef>
                <a:spcPts val="0"/>
              </a:spcBef>
              <a:buSzPct val="100000"/>
              <a:buFont typeface="+mj-lt"/>
              <a:buAutoNum type="arabicPeriod"/>
            </a:pPr>
            <a:r>
              <a:rPr lang="en-US" sz="1600" b="1" dirty="0"/>
              <a:t>canGoForward() </a:t>
            </a:r>
            <a:r>
              <a:rPr lang="en-US" sz="1600" dirty="0"/>
              <a:t>Chỉ </a:t>
            </a:r>
            <a:r>
              <a:rPr lang="vi-VN" sz="1600" dirty="0"/>
              <a:t>định </a:t>
            </a:r>
            <a:r>
              <a:rPr lang="vi-VN" sz="1600" b="1" dirty="0"/>
              <a:t>WebView </a:t>
            </a:r>
            <a:r>
              <a:rPr lang="vi-VN" sz="1600" dirty="0"/>
              <a:t>có một mục lịch sử chuyển tiếp.</a:t>
            </a:r>
            <a:endParaRPr lang="en-US" sz="1600" b="1" dirty="0"/>
          </a:p>
          <a:p>
            <a:pPr marL="342900">
              <a:lnSpc>
                <a:spcPct val="130000"/>
              </a:lnSpc>
              <a:spcBef>
                <a:spcPts val="0"/>
              </a:spcBef>
              <a:buSzPct val="100000"/>
              <a:buFont typeface="+mj-lt"/>
              <a:buAutoNum type="arabicPeriod"/>
            </a:pPr>
            <a:r>
              <a:rPr lang="en-US" sz="1600" b="1" dirty="0"/>
              <a:t>clearHistory()  </a:t>
            </a:r>
            <a:r>
              <a:rPr lang="en-US" sz="1600" dirty="0"/>
              <a:t>X</a:t>
            </a:r>
            <a:r>
              <a:rPr lang="vi-VN" sz="1600" dirty="0"/>
              <a:t>óa lịch sử chuyển tiếp và lùi lại của </a:t>
            </a:r>
            <a:r>
              <a:rPr lang="vi-VN" sz="1600" b="1" dirty="0"/>
              <a:t>WebView</a:t>
            </a:r>
            <a:r>
              <a:rPr lang="vi-VN" sz="1600" dirty="0"/>
              <a:t>.</a:t>
            </a:r>
            <a:endParaRPr lang="en-US" sz="1600" b="1" dirty="0"/>
          </a:p>
          <a:p>
            <a:pPr marL="342900">
              <a:lnSpc>
                <a:spcPct val="130000"/>
              </a:lnSpc>
              <a:spcBef>
                <a:spcPts val="0"/>
              </a:spcBef>
              <a:buSzPct val="100000"/>
              <a:buFont typeface="+mj-lt"/>
              <a:buAutoNum type="arabicPeriod"/>
            </a:pPr>
            <a:r>
              <a:rPr lang="en-US" sz="1600" b="1" dirty="0"/>
              <a:t>Destroy() </a:t>
            </a:r>
            <a:r>
              <a:rPr lang="en-US" sz="1600" dirty="0"/>
              <a:t>P</a:t>
            </a:r>
            <a:r>
              <a:rPr lang="vi-VN" sz="1600" dirty="0"/>
              <a:t>há hủy trạng thái bên trong của </a:t>
            </a:r>
            <a:r>
              <a:rPr lang="vi-VN" sz="1600" b="1" dirty="0"/>
              <a:t>WebView</a:t>
            </a:r>
            <a:r>
              <a:rPr lang="vi-VN" sz="1600" dirty="0"/>
              <a:t>.</a:t>
            </a:r>
            <a:endParaRPr lang="en-US" sz="1600" b="1" dirty="0"/>
          </a:p>
          <a:p>
            <a:pPr marL="342900">
              <a:lnSpc>
                <a:spcPct val="130000"/>
              </a:lnSpc>
              <a:spcBef>
                <a:spcPts val="0"/>
              </a:spcBef>
              <a:buSzPct val="100000"/>
              <a:buFont typeface="+mj-lt"/>
              <a:buAutoNum type="arabicPeriod"/>
            </a:pPr>
            <a:r>
              <a:rPr lang="en-US" sz="1600" b="1" dirty="0"/>
              <a:t>findAllAsync(String find)</a:t>
            </a:r>
            <a:r>
              <a:rPr lang="vi-VN" sz="1600" dirty="0"/>
              <a:t> </a:t>
            </a:r>
            <a:r>
              <a:rPr lang="en-US" sz="1600" dirty="0"/>
              <a:t>T</a:t>
            </a:r>
            <a:r>
              <a:rPr lang="vi-VN" sz="1600" dirty="0"/>
              <a:t>ìm tất cả các trường hợp của </a:t>
            </a:r>
            <a:r>
              <a:rPr lang="en-US" sz="1600" dirty="0"/>
              <a:t>string </a:t>
            </a:r>
            <a:r>
              <a:rPr lang="vi-VN" sz="1600" dirty="0"/>
              <a:t>và đánh dấu chúng.</a:t>
            </a:r>
            <a:endParaRPr lang="en-US" sz="1600" b="1" dirty="0"/>
          </a:p>
          <a:p>
            <a:pPr marL="342900">
              <a:lnSpc>
                <a:spcPct val="130000"/>
              </a:lnSpc>
              <a:spcBef>
                <a:spcPts val="0"/>
              </a:spcBef>
              <a:buSzPct val="100000"/>
              <a:buFont typeface="+mj-lt"/>
              <a:buAutoNum type="arabicPeriod"/>
            </a:pPr>
            <a:r>
              <a:rPr lang="en-US" sz="1600" b="1" dirty="0"/>
              <a:t>getProgress() </a:t>
            </a:r>
            <a:r>
              <a:rPr lang="vi-VN" sz="1600" dirty="0"/>
              <a:t>Nhận tiến trình của trang hiện tại.</a:t>
            </a:r>
            <a:endParaRPr lang="en-US" sz="1600" b="1" dirty="0"/>
          </a:p>
          <a:p>
            <a:pPr marL="342900">
              <a:lnSpc>
                <a:spcPct val="130000"/>
              </a:lnSpc>
              <a:spcBef>
                <a:spcPts val="0"/>
              </a:spcBef>
              <a:buSzPct val="100000"/>
              <a:buFont typeface="+mj-lt"/>
              <a:buAutoNum type="arabicPeriod"/>
            </a:pPr>
            <a:r>
              <a:rPr lang="en-US" sz="1600" b="1" dirty="0"/>
              <a:t>getTitle() </a:t>
            </a:r>
            <a:r>
              <a:rPr lang="en-US" sz="1600" dirty="0"/>
              <a:t>T</a:t>
            </a:r>
            <a:r>
              <a:rPr lang="vi-VN" sz="1600" dirty="0"/>
              <a:t>rả về tiêu đề của trang hiện tại.</a:t>
            </a:r>
            <a:endParaRPr lang="en-US" sz="1600" b="1" dirty="0"/>
          </a:p>
          <a:p>
            <a:pPr marL="342900">
              <a:lnSpc>
                <a:spcPct val="130000"/>
              </a:lnSpc>
              <a:spcBef>
                <a:spcPts val="0"/>
              </a:spcBef>
              <a:buSzPct val="100000"/>
              <a:buFont typeface="+mj-lt"/>
              <a:buAutoNum type="arabicPeriod"/>
            </a:pPr>
            <a:r>
              <a:rPr lang="en-US" sz="1600" b="1" dirty="0"/>
              <a:t>getUrl() </a:t>
            </a:r>
            <a:r>
              <a:rPr lang="en-US" sz="1600" dirty="0"/>
              <a:t>T</a:t>
            </a:r>
            <a:r>
              <a:rPr lang="vi-VN" sz="1600" dirty="0"/>
              <a:t>rả về url của trang hiện tại.</a:t>
            </a:r>
            <a:endParaRPr sz="1600" dirty="0">
              <a:solidFill>
                <a:srgbClr val="00B050"/>
              </a:solidFill>
            </a:endParaRPr>
          </a:p>
        </p:txBody>
      </p:sp>
      <p:sp>
        <p:nvSpPr>
          <p:cNvPr id="153" name="Google Shape;153;p23"/>
          <p:cNvSpPr txBox="1">
            <a:spLocks noGrp="1"/>
          </p:cNvSpPr>
          <p:nvPr>
            <p:ph type="title"/>
          </p:nvPr>
        </p:nvSpPr>
        <p:spPr>
          <a:xfrm>
            <a:off x="609600" y="819150"/>
            <a:ext cx="1524000" cy="149717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t/>
            </a:r>
            <a:br>
              <a:rPr lang="en-US" sz="2400" dirty="0"/>
            </a:br>
            <a:r>
              <a:rPr lang="en-US" sz="2400" dirty="0"/>
              <a:t>WebView</a:t>
            </a:r>
            <a:endParaRPr dirty="0"/>
          </a:p>
        </p:txBody>
      </p:sp>
      <p:sp>
        <p:nvSpPr>
          <p:cNvPr id="155" name="Google Shape;15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dirty="0"/>
          </a:p>
        </p:txBody>
      </p:sp>
    </p:spTree>
    <p:extLst>
      <p:ext uri="{BB962C8B-B14F-4D97-AF65-F5344CB8AC3E}">
        <p14:creationId xmlns:p14="http://schemas.microsoft.com/office/powerpoint/2010/main" val="218042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1000"/>
                                        <p:tgtEl>
                                          <p:spTgt spid="152">
                                            <p:txEl>
                                              <p:pRg st="0" end="0"/>
                                            </p:txEl>
                                          </p:spTgt>
                                        </p:tgtEl>
                                      </p:cBhvr>
                                    </p:animEffect>
                                    <p:anim calcmode="lin" valueType="num">
                                      <p:cBhvr>
                                        <p:cTn id="8" dur="1000" fill="hold"/>
                                        <p:tgtEl>
                                          <p:spTgt spid="1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
                                            <p:txEl>
                                              <p:pRg st="1" end="1"/>
                                            </p:txEl>
                                          </p:spTgt>
                                        </p:tgtEl>
                                        <p:attrNameLst>
                                          <p:attrName>style.visibility</p:attrName>
                                        </p:attrNameLst>
                                      </p:cBhvr>
                                      <p:to>
                                        <p:strVal val="visible"/>
                                      </p:to>
                                    </p:set>
                                    <p:animEffect transition="in" filter="fade">
                                      <p:cBhvr>
                                        <p:cTn id="14" dur="1000"/>
                                        <p:tgtEl>
                                          <p:spTgt spid="152">
                                            <p:txEl>
                                              <p:pRg st="1" end="1"/>
                                            </p:txEl>
                                          </p:spTgt>
                                        </p:tgtEl>
                                      </p:cBhvr>
                                    </p:animEffect>
                                    <p:anim calcmode="lin" valueType="num">
                                      <p:cBhvr>
                                        <p:cTn id="15" dur="1000" fill="hold"/>
                                        <p:tgtEl>
                                          <p:spTgt spid="15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2">
                                            <p:txEl>
                                              <p:pRg st="2" end="2"/>
                                            </p:txEl>
                                          </p:spTgt>
                                        </p:tgtEl>
                                        <p:attrNameLst>
                                          <p:attrName>style.visibility</p:attrName>
                                        </p:attrNameLst>
                                      </p:cBhvr>
                                      <p:to>
                                        <p:strVal val="visible"/>
                                      </p:to>
                                    </p:set>
                                    <p:animEffect transition="in" filter="fade">
                                      <p:cBhvr>
                                        <p:cTn id="21" dur="1000"/>
                                        <p:tgtEl>
                                          <p:spTgt spid="152">
                                            <p:txEl>
                                              <p:pRg st="2" end="2"/>
                                            </p:txEl>
                                          </p:spTgt>
                                        </p:tgtEl>
                                      </p:cBhvr>
                                    </p:animEffect>
                                    <p:anim calcmode="lin" valueType="num">
                                      <p:cBhvr>
                                        <p:cTn id="22" dur="1000" fill="hold"/>
                                        <p:tgtEl>
                                          <p:spTgt spid="15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2">
                                            <p:txEl>
                                              <p:pRg st="3" end="3"/>
                                            </p:txEl>
                                          </p:spTgt>
                                        </p:tgtEl>
                                        <p:attrNameLst>
                                          <p:attrName>style.visibility</p:attrName>
                                        </p:attrNameLst>
                                      </p:cBhvr>
                                      <p:to>
                                        <p:strVal val="visible"/>
                                      </p:to>
                                    </p:set>
                                    <p:animEffect transition="in" filter="fade">
                                      <p:cBhvr>
                                        <p:cTn id="28" dur="1000"/>
                                        <p:tgtEl>
                                          <p:spTgt spid="152">
                                            <p:txEl>
                                              <p:pRg st="3" end="3"/>
                                            </p:txEl>
                                          </p:spTgt>
                                        </p:tgtEl>
                                      </p:cBhvr>
                                    </p:animEffect>
                                    <p:anim calcmode="lin" valueType="num">
                                      <p:cBhvr>
                                        <p:cTn id="29" dur="1000" fill="hold"/>
                                        <p:tgtEl>
                                          <p:spTgt spid="15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2">
                                            <p:txEl>
                                              <p:pRg st="4" end="4"/>
                                            </p:txEl>
                                          </p:spTgt>
                                        </p:tgtEl>
                                        <p:attrNameLst>
                                          <p:attrName>style.visibility</p:attrName>
                                        </p:attrNameLst>
                                      </p:cBhvr>
                                      <p:to>
                                        <p:strVal val="visible"/>
                                      </p:to>
                                    </p:set>
                                    <p:animEffect transition="in" filter="fade">
                                      <p:cBhvr>
                                        <p:cTn id="35" dur="1000"/>
                                        <p:tgtEl>
                                          <p:spTgt spid="152">
                                            <p:txEl>
                                              <p:pRg st="4" end="4"/>
                                            </p:txEl>
                                          </p:spTgt>
                                        </p:tgtEl>
                                      </p:cBhvr>
                                    </p:animEffect>
                                    <p:anim calcmode="lin" valueType="num">
                                      <p:cBhvr>
                                        <p:cTn id="36" dur="1000" fill="hold"/>
                                        <p:tgtEl>
                                          <p:spTgt spid="15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2">
                                            <p:txEl>
                                              <p:pRg st="5" end="5"/>
                                            </p:txEl>
                                          </p:spTgt>
                                        </p:tgtEl>
                                        <p:attrNameLst>
                                          <p:attrName>style.visibility</p:attrName>
                                        </p:attrNameLst>
                                      </p:cBhvr>
                                      <p:to>
                                        <p:strVal val="visible"/>
                                      </p:to>
                                    </p:set>
                                    <p:animEffect transition="in" filter="fade">
                                      <p:cBhvr>
                                        <p:cTn id="42" dur="1000"/>
                                        <p:tgtEl>
                                          <p:spTgt spid="152">
                                            <p:txEl>
                                              <p:pRg st="5" end="5"/>
                                            </p:txEl>
                                          </p:spTgt>
                                        </p:tgtEl>
                                      </p:cBhvr>
                                    </p:animEffect>
                                    <p:anim calcmode="lin" valueType="num">
                                      <p:cBhvr>
                                        <p:cTn id="43" dur="1000" fill="hold"/>
                                        <p:tgtEl>
                                          <p:spTgt spid="15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2">
                                            <p:txEl>
                                              <p:pRg st="6" end="6"/>
                                            </p:txEl>
                                          </p:spTgt>
                                        </p:tgtEl>
                                        <p:attrNameLst>
                                          <p:attrName>style.visibility</p:attrName>
                                        </p:attrNameLst>
                                      </p:cBhvr>
                                      <p:to>
                                        <p:strVal val="visible"/>
                                      </p:to>
                                    </p:set>
                                    <p:animEffect transition="in" filter="fade">
                                      <p:cBhvr>
                                        <p:cTn id="49" dur="1000"/>
                                        <p:tgtEl>
                                          <p:spTgt spid="152">
                                            <p:txEl>
                                              <p:pRg st="6" end="6"/>
                                            </p:txEl>
                                          </p:spTgt>
                                        </p:tgtEl>
                                      </p:cBhvr>
                                    </p:animEffect>
                                    <p:anim calcmode="lin" valueType="num">
                                      <p:cBhvr>
                                        <p:cTn id="50" dur="1000" fill="hold"/>
                                        <p:tgtEl>
                                          <p:spTgt spid="15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5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52">
                                            <p:txEl>
                                              <p:pRg st="7" end="7"/>
                                            </p:txEl>
                                          </p:spTgt>
                                        </p:tgtEl>
                                        <p:attrNameLst>
                                          <p:attrName>style.visibility</p:attrName>
                                        </p:attrNameLst>
                                      </p:cBhvr>
                                      <p:to>
                                        <p:strVal val="visible"/>
                                      </p:to>
                                    </p:set>
                                    <p:animEffect transition="in" filter="fade">
                                      <p:cBhvr>
                                        <p:cTn id="56" dur="1000"/>
                                        <p:tgtEl>
                                          <p:spTgt spid="152">
                                            <p:txEl>
                                              <p:pRg st="7" end="7"/>
                                            </p:txEl>
                                          </p:spTgt>
                                        </p:tgtEl>
                                      </p:cBhvr>
                                    </p:animEffect>
                                    <p:anim calcmode="lin" valueType="num">
                                      <p:cBhvr>
                                        <p:cTn id="57" dur="1000" fill="hold"/>
                                        <p:tgtEl>
                                          <p:spTgt spid="15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5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52">
                                            <p:txEl>
                                              <p:pRg st="8" end="8"/>
                                            </p:txEl>
                                          </p:spTgt>
                                        </p:tgtEl>
                                        <p:attrNameLst>
                                          <p:attrName>style.visibility</p:attrName>
                                        </p:attrNameLst>
                                      </p:cBhvr>
                                      <p:to>
                                        <p:strVal val="visible"/>
                                      </p:to>
                                    </p:set>
                                    <p:animEffect transition="in" filter="fade">
                                      <p:cBhvr>
                                        <p:cTn id="63" dur="1000"/>
                                        <p:tgtEl>
                                          <p:spTgt spid="152">
                                            <p:txEl>
                                              <p:pRg st="8" end="8"/>
                                            </p:txEl>
                                          </p:spTgt>
                                        </p:tgtEl>
                                      </p:cBhvr>
                                    </p:animEffect>
                                    <p:anim calcmode="lin" valueType="num">
                                      <p:cBhvr>
                                        <p:cTn id="64" dur="1000" fill="hold"/>
                                        <p:tgtEl>
                                          <p:spTgt spid="15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5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42949"/>
            <a:ext cx="68580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Google Shape;152;p23"/>
          <p:cNvSpPr txBox="1">
            <a:spLocks/>
          </p:cNvSpPr>
          <p:nvPr/>
        </p:nvSpPr>
        <p:spPr>
          <a:xfrm>
            <a:off x="1600200" y="140775"/>
            <a:ext cx="6172199" cy="602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1pPr>
            <a:lvl2pPr marL="914400" marR="0" lvl="1"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2pPr>
            <a:lvl3pPr marL="1371600" marR="0" lvl="2" indent="-3810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3pPr>
            <a:lvl4pPr marL="1828800" marR="0" lvl="3"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4pPr>
            <a:lvl5pPr marL="2286000" marR="0" lvl="4"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5pPr>
            <a:lvl6pPr marL="2743200" marR="0" lvl="5"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6pPr>
            <a:lvl7pPr marL="3200400" marR="0" lvl="6"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7pPr>
            <a:lvl8pPr marL="3657600" marR="0" lvl="7"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8pPr>
            <a:lvl9pPr marL="4114800" marR="0" lvl="8" indent="-342900" algn="ctr" rtl="0">
              <a:lnSpc>
                <a:spcPct val="100000"/>
              </a:lnSpc>
              <a:spcBef>
                <a:spcPts val="0"/>
              </a:spcBef>
              <a:spcAft>
                <a:spcPts val="0"/>
              </a:spcAft>
              <a:buClr>
                <a:schemeClr val="accent1"/>
              </a:buClr>
              <a:buSzPts val="1800"/>
              <a:buFont typeface="Tinos"/>
              <a:buNone/>
              <a:defRPr sz="1800" b="0" i="0" u="none" strike="noStrike" cap="none">
                <a:solidFill>
                  <a:schemeClr val="accent1"/>
                </a:solidFill>
                <a:latin typeface="Tinos"/>
                <a:ea typeface="Tinos"/>
                <a:cs typeface="Tinos"/>
                <a:sym typeface="Tinos"/>
              </a:defRPr>
            </a:lvl9pPr>
          </a:lstStyle>
          <a:p>
            <a:pPr marL="0" indent="0">
              <a:lnSpc>
                <a:spcPct val="130000"/>
              </a:lnSpc>
            </a:pPr>
            <a:r>
              <a:rPr lang="en-US" sz="2400" dirty="0">
                <a:solidFill>
                  <a:schemeClr val="tx1">
                    <a:lumMod val="50000"/>
                  </a:schemeClr>
                </a:solidFill>
              </a:rPr>
              <a:t>File activity_main.xml</a:t>
            </a:r>
            <a:endParaRPr lang="vi-VN" sz="2400" dirty="0">
              <a:solidFill>
                <a:schemeClr val="tx1">
                  <a:lumMod val="50000"/>
                </a:schemeClr>
              </a:solidFill>
            </a:endParaRPr>
          </a:p>
        </p:txBody>
      </p:sp>
    </p:spTree>
    <p:extLst>
      <p:ext uri="{BB962C8B-B14F-4D97-AF65-F5344CB8AC3E}">
        <p14:creationId xmlns:p14="http://schemas.microsoft.com/office/powerpoint/2010/main" val="2346554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phelia template">
  <a:themeElements>
    <a:clrScheme name="Custom 347">
      <a:dk1>
        <a:srgbClr val="4D4A56"/>
      </a:dk1>
      <a:lt1>
        <a:srgbClr val="FFFFFF"/>
      </a:lt1>
      <a:dk2>
        <a:srgbClr val="888394"/>
      </a:dk2>
      <a:lt2>
        <a:srgbClr val="E7E7EC"/>
      </a:lt2>
      <a:accent1>
        <a:srgbClr val="ECC1C8"/>
      </a:accent1>
      <a:accent2>
        <a:srgbClr val="E48DA3"/>
      </a:accent2>
      <a:accent3>
        <a:srgbClr val="AEA4CC"/>
      </a:accent3>
      <a:accent4>
        <a:srgbClr val="8F86AC"/>
      </a:accent4>
      <a:accent5>
        <a:srgbClr val="F0DFAE"/>
      </a:accent5>
      <a:accent6>
        <a:srgbClr val="E0B88E"/>
      </a:accent6>
      <a:hlink>
        <a:srgbClr val="4D4A5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1059</TotalTime>
  <Words>1205</Words>
  <Application>Microsoft Office PowerPoint</Application>
  <PresentationFormat>On-screen Show (16:9)</PresentationFormat>
  <Paragraphs>241</Paragraphs>
  <Slides>62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Tinos</vt:lpstr>
      <vt:lpstr>Muli</vt:lpstr>
      <vt:lpstr>Times New Roman</vt:lpstr>
      <vt:lpstr>Playfair Display</vt:lpstr>
      <vt:lpstr>Ophelia template</vt:lpstr>
      <vt:lpstr>BÁO CÁO HỌC PHẦN LẬP TRÌNH DI ĐỘNG</vt:lpstr>
      <vt:lpstr>Nội dung</vt:lpstr>
      <vt:lpstr>WebView</vt:lpstr>
      <vt:lpstr>PowerPoint Presentation</vt:lpstr>
      <vt:lpstr> WebView</vt:lpstr>
      <vt:lpstr> WebView</vt:lpstr>
      <vt:lpstr> WebView</vt:lpstr>
      <vt:lpstr> WebView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CalendarView DatePicker</vt:lpstr>
      <vt:lpstr> Calendar 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CalendarView</vt:lpstr>
      <vt:lpstr>PowerPoint Presentation</vt:lpstr>
      <vt:lpstr>PowerPoint Presentation</vt:lpstr>
      <vt:lpstr>PowerPoint Presentation</vt:lpstr>
      <vt:lpstr>DataPicker</vt:lpstr>
      <vt:lpstr>DataPicker</vt:lpstr>
      <vt:lpstr>Datapicker</vt:lpstr>
      <vt:lpstr>DataPicker</vt:lpstr>
      <vt:lpstr>DataPicker</vt:lpstr>
      <vt:lpstr>DataPicker</vt:lpstr>
      <vt:lpstr>DataPicker</vt:lpstr>
      <vt:lpstr>PowerPoint Presentation</vt:lpstr>
      <vt:lpstr>PowerPoint Presentation</vt:lpstr>
      <vt:lpstr>PowerPoint Presentation</vt:lpstr>
      <vt:lpstr>PowerPoint Presentation</vt:lpstr>
      <vt:lpstr>PowerPoint Presentation</vt:lpstr>
      <vt:lpstr>3</vt:lpstr>
      <vt:lpstr>PowerPoint Presentation</vt:lpstr>
      <vt:lpstr>Timepicker</vt:lpstr>
      <vt:lpstr>Timepicker </vt:lpstr>
      <vt:lpstr>Timepicker </vt:lpstr>
      <vt:lpstr>Timepicker </vt:lpstr>
      <vt:lpstr>Timepicker</vt:lpstr>
      <vt:lpstr>PowerPoint Presentation</vt:lpstr>
      <vt:lpstr>PowerPoint Presentation</vt:lpstr>
      <vt:lpstr>PowerPoint Presentation</vt:lpstr>
      <vt:lpstr>PowerPoint Presentation</vt:lpstr>
      <vt:lpstr>PowerPoint Presentation</vt:lpstr>
      <vt:lpstr> 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Admin</cp:lastModifiedBy>
  <cp:revision>74</cp:revision>
  <dcterms:modified xsi:type="dcterms:W3CDTF">2021-10-14T03:36:44Z</dcterms:modified>
</cp:coreProperties>
</file>